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480" r:id="rId6"/>
    <p:sldId id="456" r:id="rId7"/>
    <p:sldId id="442" r:id="rId8"/>
    <p:sldId id="443" r:id="rId9"/>
    <p:sldId id="444" r:id="rId10"/>
    <p:sldId id="464" r:id="rId11"/>
    <p:sldId id="446" r:id="rId12"/>
    <p:sldId id="465" r:id="rId13"/>
    <p:sldId id="457" r:id="rId14"/>
    <p:sldId id="460" r:id="rId15"/>
    <p:sldId id="449" r:id="rId16"/>
    <p:sldId id="454" r:id="rId17"/>
    <p:sldId id="453" r:id="rId18"/>
    <p:sldId id="455" r:id="rId19"/>
    <p:sldId id="483" r:id="rId20"/>
    <p:sldId id="462" r:id="rId21"/>
    <p:sldId id="472" r:id="rId22"/>
    <p:sldId id="477" r:id="rId23"/>
    <p:sldId id="474" r:id="rId24"/>
    <p:sldId id="476" r:id="rId25"/>
    <p:sldId id="478" r:id="rId26"/>
    <p:sldId id="463" r:id="rId27"/>
    <p:sldId id="459" r:id="rId28"/>
    <p:sldId id="4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828EB1-D5CD-0AFB-81DC-6D9DBA7CC254}" name="Angelique Saweczko" initials="AS" userId="S::a.saweczko@utoronto.ca::e5dec625-3037-43b5-8e37-7bbdd3874f9f" providerId="AD"/>
  <p188:author id="{7D9C21CC-0BE7-E634-FC48-21B5D1474491}" name="Stephanie Wong" initials="SW" userId="S::stephaniesm.wong@utoronto.ca::8033eaf5-89ad-47f0-bd3e-867b63b6f7c3" providerId="AD"/>
  <p188:author id="{E572FCDF-35A6-788F-73D0-AB7422105CFE}" name="Sinisa Markovic" initials="SM" userId="S::sinisa.markovic@utoronto.ca::2b9ae28e-1bbb-4142-9e3d-0c88a345f5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Wong" initials="SW" lastIdx="6" clrIdx="0">
    <p:extLst>
      <p:ext uri="{19B8F6BF-5375-455C-9EA6-DF929625EA0E}">
        <p15:presenceInfo xmlns:p15="http://schemas.microsoft.com/office/powerpoint/2012/main" userId="S::stephaniesm.wong@utoronto.ca::8033eaf5-89ad-47f0-bd3e-867b63b6f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8B7C0-3CC9-3895-EAB8-63BE0107ECD7}" v="1" dt="2024-05-23T14:47:19.455"/>
  </p1510:revLst>
</p1510:revInfo>
</file>

<file path=ppt/tableStyles.xml><?xml version="1.0" encoding="utf-8"?>
<a:tblStyleLst xmlns:a="http://schemas.openxmlformats.org/drawingml/2006/main" def="{5C22544A-7EE6-4342-B048-85BDC9FD1C3A}">
  <a:tblStyle styleId="{73A6DA28-BB08-4E28-94E8-AB53A02DD50B}" styleName="U of T Defy Gravity">
    <a:wholeTbl>
      <a:tcTxStyle>
        <a:fontRef idx="minor"/>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chemeClr val="lt1">
              <a:alpha val="0"/>
            </a:schemeClr>
          </a:solidFill>
        </a:fill>
      </a:tcStyle>
    </a:wholeTbl>
    <a:band1H>
      <a:tcStyle>
        <a:tcBdr/>
      </a:tcStyle>
    </a:band1H>
    <a:band2H>
      <a:tcStyle>
        <a:tcBdr/>
        <a:fill>
          <a:solidFill>
            <a:schemeClr val="lt2">
              <a:alpha val="20000"/>
            </a:schemeClr>
          </a:solidFill>
        </a:fill>
      </a:tcStyle>
    </a:band2H>
    <a:band1V>
      <a:tcStyle>
        <a:tcBdr/>
      </a:tcStyle>
    </a:band1V>
    <a:band2V>
      <a:tcStyle>
        <a:tcBdr/>
        <a:fill>
          <a:solidFill>
            <a:schemeClr val="lt2">
              <a:alpha val="20000"/>
            </a:schemeClr>
          </a:solidFill>
        </a:fill>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accent1"/>
      </a:tcTxStyle>
      <a:tcStyle>
        <a:tcBdr>
          <a:top>
            <a:ln w="5000" cmpd="sng">
              <a:solidFill>
                <a:schemeClr val="tx1"/>
              </a:solidFill>
            </a:ln>
          </a:top>
        </a:tcBdr>
      </a:tcStyle>
    </a:lastRow>
    <a:firstRow>
      <a:tcTxStyle b="off">
        <a:fontRef idx="minor"/>
        <a:schemeClr val="tx1"/>
      </a:tcTxStyle>
      <a:tcStyle>
        <a:tcBdr>
          <a:bottom>
            <a:ln w="5000" cmpd="sng">
              <a:solidFill>
                <a:schemeClr val="tx1"/>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000"/>
  </p:normalViewPr>
  <p:slideViewPr>
    <p:cSldViewPr snapToGrid="0">
      <p:cViewPr varScale="1">
        <p:scale>
          <a:sx n="107" d="100"/>
          <a:sy n="107" d="100"/>
        </p:scale>
        <p:origin x="71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531B5-F829-4B02-A938-E7B60262BC70}"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15E9EA4-2D98-4BB0-A2B3-D73148AB6077}">
      <dgm:prSet custT="1"/>
      <dgm:spPr/>
      <dgm:t>
        <a:bodyPr/>
        <a:lstStyle/>
        <a:p>
          <a:r>
            <a:rPr lang="en-US" sz="2000" b="1" dirty="0">
              <a:latin typeface="Calibri"/>
              <a:cs typeface="Calibri"/>
            </a:rPr>
            <a:t>"It is reasonable to expect students to complete an application to determine their financial need" </a:t>
          </a:r>
          <a:endParaRPr lang="en-US" sz="2000" dirty="0">
            <a:latin typeface="Calibri"/>
            <a:cs typeface="Calibri"/>
          </a:endParaRPr>
        </a:p>
      </dgm:t>
    </dgm:pt>
    <dgm:pt modelId="{E711B577-592D-412F-9942-0436D1C9F4D6}" type="parTrans" cxnId="{98BBD821-6F60-43B4-909B-453A0FD05BC1}">
      <dgm:prSet/>
      <dgm:spPr/>
      <dgm:t>
        <a:bodyPr/>
        <a:lstStyle/>
        <a:p>
          <a:endParaRPr lang="en-US"/>
        </a:p>
      </dgm:t>
    </dgm:pt>
    <dgm:pt modelId="{2BF6F838-721C-4EFF-BCB1-023EC0226863}" type="sibTrans" cxnId="{98BBD821-6F60-43B4-909B-453A0FD05BC1}">
      <dgm:prSet/>
      <dgm:spPr/>
      <dgm:t>
        <a:bodyPr/>
        <a:lstStyle/>
        <a:p>
          <a:endParaRPr lang="en-US"/>
        </a:p>
      </dgm:t>
    </dgm:pt>
    <dgm:pt modelId="{FAA1561A-72CE-4C90-8EC4-76602BC07636}">
      <dgm:prSet/>
      <dgm:spPr/>
      <dgm:t>
        <a:bodyPr/>
        <a:lstStyle/>
        <a:p>
          <a:pPr>
            <a:buFont typeface="Arial" panose="020B0604020202020204" pitchFamily="34" charset="0"/>
            <a:buChar char="•"/>
          </a:pPr>
          <a:r>
            <a:rPr lang="en-US" dirty="0">
              <a:latin typeface="Calibri"/>
              <a:cs typeface="Calibri"/>
            </a:rPr>
            <a:t>Any application should be simple, easy-to-understand, short, and accessible for all students</a:t>
          </a:r>
        </a:p>
      </dgm:t>
    </dgm:pt>
    <dgm:pt modelId="{9AD1AE6A-F956-42E9-86F6-A6EE2B582277}" type="parTrans" cxnId="{6521086F-CB24-458B-9206-F2A3A454AF63}">
      <dgm:prSet/>
      <dgm:spPr/>
      <dgm:t>
        <a:bodyPr/>
        <a:lstStyle/>
        <a:p>
          <a:endParaRPr lang="en-US"/>
        </a:p>
      </dgm:t>
    </dgm:pt>
    <dgm:pt modelId="{84C12047-877D-43E3-B3E4-3100A25C7883}" type="sibTrans" cxnId="{6521086F-CB24-458B-9206-F2A3A454AF63}">
      <dgm:prSet/>
      <dgm:spPr/>
      <dgm:t>
        <a:bodyPr/>
        <a:lstStyle/>
        <a:p>
          <a:endParaRPr lang="en-US"/>
        </a:p>
      </dgm:t>
    </dgm:pt>
    <dgm:pt modelId="{DDA9063C-2361-45F3-9450-BBABFEC8C4B4}">
      <dgm:prSet/>
      <dgm:spPr/>
      <dgm:t>
        <a:bodyPr/>
        <a:lstStyle/>
        <a:p>
          <a:pPr>
            <a:buFont typeface="Arial" panose="020B0604020202020204" pitchFamily="34" charset="0"/>
            <a:buChar char="•"/>
          </a:pPr>
          <a:r>
            <a:rPr lang="en-US" dirty="0">
              <a:latin typeface="Calibri"/>
              <a:cs typeface="Calibri"/>
            </a:rPr>
            <a:t>Students who do not apply should still be eligible for some need-based funding</a:t>
          </a:r>
        </a:p>
      </dgm:t>
    </dgm:pt>
    <dgm:pt modelId="{F34A2D6D-D0F6-4685-B157-5885FE79C977}" type="parTrans" cxnId="{86A9F08D-349F-45F2-AB35-AE3E7593DC57}">
      <dgm:prSet/>
      <dgm:spPr/>
      <dgm:t>
        <a:bodyPr/>
        <a:lstStyle/>
        <a:p>
          <a:endParaRPr lang="en-US"/>
        </a:p>
      </dgm:t>
    </dgm:pt>
    <dgm:pt modelId="{79935A74-6270-4E1D-B77D-5E12861F2EE7}" type="sibTrans" cxnId="{86A9F08D-349F-45F2-AB35-AE3E7593DC57}">
      <dgm:prSet/>
      <dgm:spPr/>
      <dgm:t>
        <a:bodyPr/>
        <a:lstStyle/>
        <a:p>
          <a:endParaRPr lang="en-US"/>
        </a:p>
      </dgm:t>
    </dgm:pt>
    <dgm:pt modelId="{13BDCC1C-3FD4-4E02-A1DC-5196C5FF6DB6}">
      <dgm:prSet custT="1"/>
      <dgm:spPr/>
      <dgm:t>
        <a:bodyPr/>
        <a:lstStyle/>
        <a:p>
          <a:r>
            <a:rPr lang="en-US" sz="2000" b="1" dirty="0">
              <a:latin typeface="Calibri"/>
              <a:cs typeface="Calibri"/>
            </a:rPr>
            <a:t>"Financial resources should be considered when determining financial need" </a:t>
          </a:r>
          <a:endParaRPr lang="en-US" sz="2000" dirty="0">
            <a:latin typeface="Calibri"/>
            <a:cs typeface="Calibri"/>
          </a:endParaRPr>
        </a:p>
      </dgm:t>
    </dgm:pt>
    <dgm:pt modelId="{C45FD6FE-B54B-429B-B405-F56B0644670F}" type="parTrans" cxnId="{43DF340E-3C8D-4960-8E5D-C59C2F9BF137}">
      <dgm:prSet/>
      <dgm:spPr/>
      <dgm:t>
        <a:bodyPr/>
        <a:lstStyle/>
        <a:p>
          <a:endParaRPr lang="en-US"/>
        </a:p>
      </dgm:t>
    </dgm:pt>
    <dgm:pt modelId="{599F75E5-5499-48A0-A4E2-B6B9BC7F4AAB}" type="sibTrans" cxnId="{43DF340E-3C8D-4960-8E5D-C59C2F9BF137}">
      <dgm:prSet/>
      <dgm:spPr/>
      <dgm:t>
        <a:bodyPr/>
        <a:lstStyle/>
        <a:p>
          <a:endParaRPr lang="en-US"/>
        </a:p>
      </dgm:t>
    </dgm:pt>
    <dgm:pt modelId="{44DC0C5E-FAD8-4673-862F-EFAB57F8B432}">
      <dgm:prSet/>
      <dgm:spPr/>
      <dgm:t>
        <a:bodyPr/>
        <a:lstStyle/>
        <a:p>
          <a:pPr>
            <a:buFont typeface="Arial" panose="020B0604020202020204" pitchFamily="34" charset="0"/>
            <a:buChar char="•"/>
          </a:pPr>
          <a:r>
            <a:rPr lang="en-US" dirty="0">
              <a:latin typeface="Calibri"/>
              <a:cs typeface="Calibri"/>
            </a:rPr>
            <a:t>Students earning income through employment while studying should not be disadvantaged </a:t>
          </a:r>
        </a:p>
      </dgm:t>
    </dgm:pt>
    <dgm:pt modelId="{C49F96A8-FBEA-4412-9092-29CFF6DB7768}" type="parTrans" cxnId="{6CDCF858-582D-403A-8954-9CA7B5B710D2}">
      <dgm:prSet/>
      <dgm:spPr/>
      <dgm:t>
        <a:bodyPr/>
        <a:lstStyle/>
        <a:p>
          <a:endParaRPr lang="en-US"/>
        </a:p>
      </dgm:t>
    </dgm:pt>
    <dgm:pt modelId="{B6A51C68-1616-4B19-B1CF-6DB09A31370E}" type="sibTrans" cxnId="{6CDCF858-582D-403A-8954-9CA7B5B710D2}">
      <dgm:prSet/>
      <dgm:spPr/>
      <dgm:t>
        <a:bodyPr/>
        <a:lstStyle/>
        <a:p>
          <a:endParaRPr lang="en-US"/>
        </a:p>
      </dgm:t>
    </dgm:pt>
    <dgm:pt modelId="{D4D8C1DF-36A5-4A46-92B1-3B5D757FF62D}">
      <dgm:prSet/>
      <dgm:spPr/>
      <dgm:t>
        <a:bodyPr/>
        <a:lstStyle/>
        <a:p>
          <a:pPr>
            <a:buFont typeface="Arial" panose="020B0604020202020204" pitchFamily="34" charset="0"/>
            <a:buChar char="•"/>
          </a:pPr>
          <a:r>
            <a:rPr lang="en-US" dirty="0">
              <a:latin typeface="Calibri"/>
              <a:cs typeface="Calibri"/>
            </a:rPr>
            <a:t>Students with merit-based scholarships should receive less need-based awards</a:t>
          </a:r>
        </a:p>
      </dgm:t>
    </dgm:pt>
    <dgm:pt modelId="{B227D36F-F2E1-4545-B76B-575635560910}" type="parTrans" cxnId="{8EDAFBBC-B4EF-4952-83AC-FA6C165E71B1}">
      <dgm:prSet/>
      <dgm:spPr/>
      <dgm:t>
        <a:bodyPr/>
        <a:lstStyle/>
        <a:p>
          <a:endParaRPr lang="en-US"/>
        </a:p>
      </dgm:t>
    </dgm:pt>
    <dgm:pt modelId="{12359A99-9AB8-40B8-B551-6187B37BC98A}" type="sibTrans" cxnId="{8EDAFBBC-B4EF-4952-83AC-FA6C165E71B1}">
      <dgm:prSet/>
      <dgm:spPr/>
      <dgm:t>
        <a:bodyPr/>
        <a:lstStyle/>
        <a:p>
          <a:endParaRPr lang="en-US"/>
        </a:p>
      </dgm:t>
    </dgm:pt>
    <dgm:pt modelId="{85B9438A-E704-47DD-BD25-0CCD11245C22}">
      <dgm:prSet custT="1"/>
      <dgm:spPr/>
      <dgm:t>
        <a:bodyPr/>
        <a:lstStyle/>
        <a:p>
          <a:r>
            <a:rPr lang="en-US" sz="2000" b="1" dirty="0">
              <a:latin typeface="Calibri"/>
              <a:cs typeface="Calibri"/>
            </a:rPr>
            <a:t>"Students should be advised early of any potential need-based awards" </a:t>
          </a:r>
          <a:endParaRPr lang="en-US" sz="2000" dirty="0">
            <a:latin typeface="Calibri"/>
            <a:cs typeface="Calibri"/>
          </a:endParaRPr>
        </a:p>
      </dgm:t>
    </dgm:pt>
    <dgm:pt modelId="{FCD43EFC-C402-41D0-8784-420AAF258F1B}" type="parTrans" cxnId="{18D11D4B-639B-4668-98F2-8FB9C8EA9D33}">
      <dgm:prSet/>
      <dgm:spPr/>
      <dgm:t>
        <a:bodyPr/>
        <a:lstStyle/>
        <a:p>
          <a:endParaRPr lang="en-US"/>
        </a:p>
      </dgm:t>
    </dgm:pt>
    <dgm:pt modelId="{ECBD8266-BD80-4327-9FE3-BE86776AD265}" type="sibTrans" cxnId="{18D11D4B-639B-4668-98F2-8FB9C8EA9D33}">
      <dgm:prSet/>
      <dgm:spPr/>
      <dgm:t>
        <a:bodyPr/>
        <a:lstStyle/>
        <a:p>
          <a:endParaRPr lang="en-US"/>
        </a:p>
      </dgm:t>
    </dgm:pt>
    <dgm:pt modelId="{73A0741F-8A86-4D12-80F4-4C416ED9EEAE}">
      <dgm:prSet/>
      <dgm:spPr/>
      <dgm:t>
        <a:bodyPr/>
        <a:lstStyle/>
        <a:p>
          <a:pPr>
            <a:buFont typeface="Arial" panose="020B0604020202020204" pitchFamily="34" charset="0"/>
            <a:buChar char="•"/>
          </a:pPr>
          <a:r>
            <a:rPr lang="en-US" dirty="0">
              <a:latin typeface="Calibri"/>
              <a:cs typeface="Calibri"/>
            </a:rPr>
            <a:t>Ideally, students should be advised of their potential awards when determining which school to attend</a:t>
          </a:r>
        </a:p>
      </dgm:t>
    </dgm:pt>
    <dgm:pt modelId="{EE1258E4-5CC8-45DA-A00A-15AB087AF132}" type="parTrans" cxnId="{71BBC550-E2D7-43C9-8799-E140D5B5350F}">
      <dgm:prSet/>
      <dgm:spPr/>
      <dgm:t>
        <a:bodyPr/>
        <a:lstStyle/>
        <a:p>
          <a:endParaRPr lang="en-US"/>
        </a:p>
      </dgm:t>
    </dgm:pt>
    <dgm:pt modelId="{BB1A77A7-0F70-49CD-A189-16F91EAEDE03}" type="sibTrans" cxnId="{71BBC550-E2D7-43C9-8799-E140D5B5350F}">
      <dgm:prSet/>
      <dgm:spPr/>
      <dgm:t>
        <a:bodyPr/>
        <a:lstStyle/>
        <a:p>
          <a:endParaRPr lang="en-US"/>
        </a:p>
      </dgm:t>
    </dgm:pt>
    <dgm:pt modelId="{BD7BEE90-BF58-4B8B-844B-4604FE900650}">
      <dgm:prSet/>
      <dgm:spPr/>
      <dgm:t>
        <a:bodyPr/>
        <a:lstStyle/>
        <a:p>
          <a:endParaRPr lang="en-US" dirty="0">
            <a:latin typeface="Calibri"/>
            <a:cs typeface="Calibri"/>
          </a:endParaRPr>
        </a:p>
      </dgm:t>
    </dgm:pt>
    <dgm:pt modelId="{2BF0D6DB-990E-4466-915E-F9637C37F75E}" type="parTrans" cxnId="{9E3E094E-8866-4ED2-95D8-0A1E26576F21}">
      <dgm:prSet/>
      <dgm:spPr/>
      <dgm:t>
        <a:bodyPr/>
        <a:lstStyle/>
        <a:p>
          <a:endParaRPr lang="en-CA"/>
        </a:p>
      </dgm:t>
    </dgm:pt>
    <dgm:pt modelId="{6F198C76-A881-4940-8ECC-E913DC5949A8}" type="sibTrans" cxnId="{9E3E094E-8866-4ED2-95D8-0A1E26576F21}">
      <dgm:prSet/>
      <dgm:spPr/>
      <dgm:t>
        <a:bodyPr/>
        <a:lstStyle/>
        <a:p>
          <a:endParaRPr lang="en-CA"/>
        </a:p>
      </dgm:t>
    </dgm:pt>
    <dgm:pt modelId="{28DE24EC-9F5B-46B9-933B-B064D6BEBB7C}">
      <dgm:prSet/>
      <dgm:spPr/>
      <dgm:t>
        <a:bodyPr/>
        <a:lstStyle/>
        <a:p>
          <a:endParaRPr lang="en-US" dirty="0">
            <a:latin typeface="Calibri"/>
            <a:cs typeface="Calibri"/>
          </a:endParaRPr>
        </a:p>
      </dgm:t>
    </dgm:pt>
    <dgm:pt modelId="{C1AE15BC-2DE7-4DCC-B72E-87A320BF666E}" type="parTrans" cxnId="{329FC491-73FD-48F2-BFCC-B1CE40F6882A}">
      <dgm:prSet/>
      <dgm:spPr/>
      <dgm:t>
        <a:bodyPr/>
        <a:lstStyle/>
        <a:p>
          <a:endParaRPr lang="en-CA"/>
        </a:p>
      </dgm:t>
    </dgm:pt>
    <dgm:pt modelId="{A4B9D106-516E-44EF-9564-86257B5E4721}" type="sibTrans" cxnId="{329FC491-73FD-48F2-BFCC-B1CE40F6882A}">
      <dgm:prSet/>
      <dgm:spPr/>
      <dgm:t>
        <a:bodyPr/>
        <a:lstStyle/>
        <a:p>
          <a:endParaRPr lang="en-CA"/>
        </a:p>
      </dgm:t>
    </dgm:pt>
    <dgm:pt modelId="{38F0150B-9CB2-468B-A40B-393F6A558138}" type="pres">
      <dgm:prSet presAssocID="{7D5531B5-F829-4B02-A938-E7B60262BC70}" presName="linear" presStyleCnt="0">
        <dgm:presLayoutVars>
          <dgm:animLvl val="lvl"/>
          <dgm:resizeHandles val="exact"/>
        </dgm:presLayoutVars>
      </dgm:prSet>
      <dgm:spPr/>
    </dgm:pt>
    <dgm:pt modelId="{4906C038-C8AF-4B1A-8451-EE3ED3025A2C}" type="pres">
      <dgm:prSet presAssocID="{315E9EA4-2D98-4BB0-A2B3-D73148AB6077}" presName="parentText" presStyleLbl="node1" presStyleIdx="0" presStyleCnt="3">
        <dgm:presLayoutVars>
          <dgm:chMax val="0"/>
          <dgm:bulletEnabled val="1"/>
        </dgm:presLayoutVars>
      </dgm:prSet>
      <dgm:spPr/>
    </dgm:pt>
    <dgm:pt modelId="{9E27D898-67C0-4BE9-B2F5-7E9697C14332}" type="pres">
      <dgm:prSet presAssocID="{315E9EA4-2D98-4BB0-A2B3-D73148AB6077}" presName="childText" presStyleLbl="revTx" presStyleIdx="0" presStyleCnt="3">
        <dgm:presLayoutVars>
          <dgm:bulletEnabled val="1"/>
        </dgm:presLayoutVars>
      </dgm:prSet>
      <dgm:spPr/>
    </dgm:pt>
    <dgm:pt modelId="{E98CBA28-083A-43FA-BBC4-5B6D90CC6C7C}" type="pres">
      <dgm:prSet presAssocID="{13BDCC1C-3FD4-4E02-A1DC-5196C5FF6DB6}" presName="parentText" presStyleLbl="node1" presStyleIdx="1" presStyleCnt="3">
        <dgm:presLayoutVars>
          <dgm:chMax val="0"/>
          <dgm:bulletEnabled val="1"/>
        </dgm:presLayoutVars>
      </dgm:prSet>
      <dgm:spPr/>
    </dgm:pt>
    <dgm:pt modelId="{DB806E95-12D6-4AE4-86C1-45CD0E8F684C}" type="pres">
      <dgm:prSet presAssocID="{13BDCC1C-3FD4-4E02-A1DC-5196C5FF6DB6}" presName="childText" presStyleLbl="revTx" presStyleIdx="1" presStyleCnt="3">
        <dgm:presLayoutVars>
          <dgm:bulletEnabled val="1"/>
        </dgm:presLayoutVars>
      </dgm:prSet>
      <dgm:spPr/>
    </dgm:pt>
    <dgm:pt modelId="{AC07B2D3-46C9-4853-9BCB-4D25BB271CEC}" type="pres">
      <dgm:prSet presAssocID="{85B9438A-E704-47DD-BD25-0CCD11245C22}" presName="parentText" presStyleLbl="node1" presStyleIdx="2" presStyleCnt="3">
        <dgm:presLayoutVars>
          <dgm:chMax val="0"/>
          <dgm:bulletEnabled val="1"/>
        </dgm:presLayoutVars>
      </dgm:prSet>
      <dgm:spPr/>
    </dgm:pt>
    <dgm:pt modelId="{D368D1B0-81A5-454E-B04E-54B0AC88A2A9}" type="pres">
      <dgm:prSet presAssocID="{85B9438A-E704-47DD-BD25-0CCD11245C22}" presName="childText" presStyleLbl="revTx" presStyleIdx="2" presStyleCnt="3">
        <dgm:presLayoutVars>
          <dgm:bulletEnabled val="1"/>
        </dgm:presLayoutVars>
      </dgm:prSet>
      <dgm:spPr/>
    </dgm:pt>
  </dgm:ptLst>
  <dgm:cxnLst>
    <dgm:cxn modelId="{43DF340E-3C8D-4960-8E5D-C59C2F9BF137}" srcId="{7D5531B5-F829-4B02-A938-E7B60262BC70}" destId="{13BDCC1C-3FD4-4E02-A1DC-5196C5FF6DB6}" srcOrd="1" destOrd="0" parTransId="{C45FD6FE-B54B-429B-B405-F56B0644670F}" sibTransId="{599F75E5-5499-48A0-A4E2-B6B9BC7F4AAB}"/>
    <dgm:cxn modelId="{CA1A6515-653F-4B36-A301-BE01512DADC7}" type="presOf" srcId="{85B9438A-E704-47DD-BD25-0CCD11245C22}" destId="{AC07B2D3-46C9-4853-9BCB-4D25BB271CEC}" srcOrd="0" destOrd="0" presId="urn:microsoft.com/office/officeart/2005/8/layout/vList2"/>
    <dgm:cxn modelId="{EF80771E-803A-45A8-9B84-AC07924B780C}" type="presOf" srcId="{73A0741F-8A86-4D12-80F4-4C416ED9EEAE}" destId="{D368D1B0-81A5-454E-B04E-54B0AC88A2A9}" srcOrd="0" destOrd="0" presId="urn:microsoft.com/office/officeart/2005/8/layout/vList2"/>
    <dgm:cxn modelId="{98BBD821-6F60-43B4-909B-453A0FD05BC1}" srcId="{7D5531B5-F829-4B02-A938-E7B60262BC70}" destId="{315E9EA4-2D98-4BB0-A2B3-D73148AB6077}" srcOrd="0" destOrd="0" parTransId="{E711B577-592D-412F-9942-0436D1C9F4D6}" sibTransId="{2BF6F838-721C-4EFF-BCB1-023EC0226863}"/>
    <dgm:cxn modelId="{7932FD31-1831-4FEA-84BA-495F6807032B}" type="presOf" srcId="{DDA9063C-2361-45F3-9450-BBABFEC8C4B4}" destId="{9E27D898-67C0-4BE9-B2F5-7E9697C14332}" srcOrd="0" destOrd="1" presId="urn:microsoft.com/office/officeart/2005/8/layout/vList2"/>
    <dgm:cxn modelId="{EDB11532-696C-4A33-868B-E1D4563DEE65}" type="presOf" srcId="{BD7BEE90-BF58-4B8B-844B-4604FE900650}" destId="{9E27D898-67C0-4BE9-B2F5-7E9697C14332}" srcOrd="0" destOrd="2" presId="urn:microsoft.com/office/officeart/2005/8/layout/vList2"/>
    <dgm:cxn modelId="{6B323734-7254-42DD-B1A0-A6DDED8BF2CD}" type="presOf" srcId="{44DC0C5E-FAD8-4673-862F-EFAB57F8B432}" destId="{DB806E95-12D6-4AE4-86C1-45CD0E8F684C}" srcOrd="0" destOrd="0" presId="urn:microsoft.com/office/officeart/2005/8/layout/vList2"/>
    <dgm:cxn modelId="{18D11D4B-639B-4668-98F2-8FB9C8EA9D33}" srcId="{7D5531B5-F829-4B02-A938-E7B60262BC70}" destId="{85B9438A-E704-47DD-BD25-0CCD11245C22}" srcOrd="2" destOrd="0" parTransId="{FCD43EFC-C402-41D0-8784-420AAF258F1B}" sibTransId="{ECBD8266-BD80-4327-9FE3-BE86776AD265}"/>
    <dgm:cxn modelId="{C49D484B-691E-4B1C-80D0-A86841F4F0BF}" type="presOf" srcId="{FAA1561A-72CE-4C90-8EC4-76602BC07636}" destId="{9E27D898-67C0-4BE9-B2F5-7E9697C14332}" srcOrd="0" destOrd="0" presId="urn:microsoft.com/office/officeart/2005/8/layout/vList2"/>
    <dgm:cxn modelId="{9E3E094E-8866-4ED2-95D8-0A1E26576F21}" srcId="{315E9EA4-2D98-4BB0-A2B3-D73148AB6077}" destId="{BD7BEE90-BF58-4B8B-844B-4604FE900650}" srcOrd="2" destOrd="0" parTransId="{2BF0D6DB-990E-4466-915E-F9637C37F75E}" sibTransId="{6F198C76-A881-4940-8ECC-E913DC5949A8}"/>
    <dgm:cxn modelId="{6521086F-CB24-458B-9206-F2A3A454AF63}" srcId="{315E9EA4-2D98-4BB0-A2B3-D73148AB6077}" destId="{FAA1561A-72CE-4C90-8EC4-76602BC07636}" srcOrd="0" destOrd="0" parTransId="{9AD1AE6A-F956-42E9-86F6-A6EE2B582277}" sibTransId="{84C12047-877D-43E3-B3E4-3100A25C7883}"/>
    <dgm:cxn modelId="{71BBC550-E2D7-43C9-8799-E140D5B5350F}" srcId="{85B9438A-E704-47DD-BD25-0CCD11245C22}" destId="{73A0741F-8A86-4D12-80F4-4C416ED9EEAE}" srcOrd="0" destOrd="0" parTransId="{EE1258E4-5CC8-45DA-A00A-15AB087AF132}" sibTransId="{BB1A77A7-0F70-49CD-A189-16F91EAEDE03}"/>
    <dgm:cxn modelId="{6CDCF858-582D-403A-8954-9CA7B5B710D2}" srcId="{13BDCC1C-3FD4-4E02-A1DC-5196C5FF6DB6}" destId="{44DC0C5E-FAD8-4673-862F-EFAB57F8B432}" srcOrd="0" destOrd="0" parTransId="{C49F96A8-FBEA-4412-9092-29CFF6DB7768}" sibTransId="{B6A51C68-1616-4B19-B1CF-6DB09A31370E}"/>
    <dgm:cxn modelId="{11D61179-A7A1-4006-B49E-899F77515CF0}" type="presOf" srcId="{13BDCC1C-3FD4-4E02-A1DC-5196C5FF6DB6}" destId="{E98CBA28-083A-43FA-BBC4-5B6D90CC6C7C}" srcOrd="0" destOrd="0" presId="urn:microsoft.com/office/officeart/2005/8/layout/vList2"/>
    <dgm:cxn modelId="{A0769B82-8C3E-4FCC-A752-9CE3A2642DE0}" type="presOf" srcId="{28DE24EC-9F5B-46B9-933B-B064D6BEBB7C}" destId="{DB806E95-12D6-4AE4-86C1-45CD0E8F684C}" srcOrd="0" destOrd="2" presId="urn:microsoft.com/office/officeart/2005/8/layout/vList2"/>
    <dgm:cxn modelId="{82EC6D85-5D07-46DE-B825-CC0BD6AC3D3A}" type="presOf" srcId="{7D5531B5-F829-4B02-A938-E7B60262BC70}" destId="{38F0150B-9CB2-468B-A40B-393F6A558138}" srcOrd="0" destOrd="0" presId="urn:microsoft.com/office/officeart/2005/8/layout/vList2"/>
    <dgm:cxn modelId="{86A9F08D-349F-45F2-AB35-AE3E7593DC57}" srcId="{315E9EA4-2D98-4BB0-A2B3-D73148AB6077}" destId="{DDA9063C-2361-45F3-9450-BBABFEC8C4B4}" srcOrd="1" destOrd="0" parTransId="{F34A2D6D-D0F6-4685-B157-5885FE79C977}" sibTransId="{79935A74-6270-4E1D-B77D-5E12861F2EE7}"/>
    <dgm:cxn modelId="{329FC491-73FD-48F2-BFCC-B1CE40F6882A}" srcId="{13BDCC1C-3FD4-4E02-A1DC-5196C5FF6DB6}" destId="{28DE24EC-9F5B-46B9-933B-B064D6BEBB7C}" srcOrd="2" destOrd="0" parTransId="{C1AE15BC-2DE7-4DCC-B72E-87A320BF666E}" sibTransId="{A4B9D106-516E-44EF-9564-86257B5E4721}"/>
    <dgm:cxn modelId="{3FED79AD-F79C-456D-B965-F909451B94E7}" type="presOf" srcId="{315E9EA4-2D98-4BB0-A2B3-D73148AB6077}" destId="{4906C038-C8AF-4B1A-8451-EE3ED3025A2C}" srcOrd="0" destOrd="0" presId="urn:microsoft.com/office/officeart/2005/8/layout/vList2"/>
    <dgm:cxn modelId="{8EDAFBBC-B4EF-4952-83AC-FA6C165E71B1}" srcId="{13BDCC1C-3FD4-4E02-A1DC-5196C5FF6DB6}" destId="{D4D8C1DF-36A5-4A46-92B1-3B5D757FF62D}" srcOrd="1" destOrd="0" parTransId="{B227D36F-F2E1-4545-B76B-575635560910}" sibTransId="{12359A99-9AB8-40B8-B551-6187B37BC98A}"/>
    <dgm:cxn modelId="{B045C2DA-4499-4920-A233-19D830E2ED7B}" type="presOf" srcId="{D4D8C1DF-36A5-4A46-92B1-3B5D757FF62D}" destId="{DB806E95-12D6-4AE4-86C1-45CD0E8F684C}" srcOrd="0" destOrd="1" presId="urn:microsoft.com/office/officeart/2005/8/layout/vList2"/>
    <dgm:cxn modelId="{5CD5E758-626F-489D-8846-693C2CDC2DD4}" type="presParOf" srcId="{38F0150B-9CB2-468B-A40B-393F6A558138}" destId="{4906C038-C8AF-4B1A-8451-EE3ED3025A2C}" srcOrd="0" destOrd="0" presId="urn:microsoft.com/office/officeart/2005/8/layout/vList2"/>
    <dgm:cxn modelId="{675F17EA-DE78-4161-92CD-C0038BC49519}" type="presParOf" srcId="{38F0150B-9CB2-468B-A40B-393F6A558138}" destId="{9E27D898-67C0-4BE9-B2F5-7E9697C14332}" srcOrd="1" destOrd="0" presId="urn:microsoft.com/office/officeart/2005/8/layout/vList2"/>
    <dgm:cxn modelId="{22FCA429-EAAB-408F-A2C6-6FACE29F0016}" type="presParOf" srcId="{38F0150B-9CB2-468B-A40B-393F6A558138}" destId="{E98CBA28-083A-43FA-BBC4-5B6D90CC6C7C}" srcOrd="2" destOrd="0" presId="urn:microsoft.com/office/officeart/2005/8/layout/vList2"/>
    <dgm:cxn modelId="{33842A0A-8D2A-454A-BD4B-1CE7F18EB801}" type="presParOf" srcId="{38F0150B-9CB2-468B-A40B-393F6A558138}" destId="{DB806E95-12D6-4AE4-86C1-45CD0E8F684C}" srcOrd="3" destOrd="0" presId="urn:microsoft.com/office/officeart/2005/8/layout/vList2"/>
    <dgm:cxn modelId="{B09FF277-881D-461B-A60F-FD2A8F94FA4C}" type="presParOf" srcId="{38F0150B-9CB2-468B-A40B-393F6A558138}" destId="{AC07B2D3-46C9-4853-9BCB-4D25BB271CEC}" srcOrd="4" destOrd="0" presId="urn:microsoft.com/office/officeart/2005/8/layout/vList2"/>
    <dgm:cxn modelId="{54F8C586-77D0-40B5-A361-DAECC3BC06F8}" type="presParOf" srcId="{38F0150B-9CB2-468B-A40B-393F6A558138}" destId="{D368D1B0-81A5-454E-B04E-54B0AC88A2A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6C038-C8AF-4B1A-8451-EE3ED3025A2C}">
      <dsp:nvSpPr>
        <dsp:cNvPr id="0" name=""/>
        <dsp:cNvSpPr/>
      </dsp:nvSpPr>
      <dsp:spPr>
        <a:xfrm>
          <a:off x="0" y="34015"/>
          <a:ext cx="10412796" cy="79384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libri"/>
              <a:cs typeface="Calibri"/>
            </a:rPr>
            <a:t>"It is reasonable to expect students to complete an application to determine their financial need" </a:t>
          </a:r>
          <a:endParaRPr lang="en-US" sz="2000" kern="1200" dirty="0">
            <a:latin typeface="Calibri"/>
            <a:cs typeface="Calibri"/>
          </a:endParaRPr>
        </a:p>
      </dsp:txBody>
      <dsp:txXfrm>
        <a:off x="38752" y="72767"/>
        <a:ext cx="10335292" cy="716341"/>
      </dsp:txXfrm>
    </dsp:sp>
    <dsp:sp modelId="{9E27D898-67C0-4BE9-B2F5-7E9697C14332}">
      <dsp:nvSpPr>
        <dsp:cNvPr id="0" name=""/>
        <dsp:cNvSpPr/>
      </dsp:nvSpPr>
      <dsp:spPr>
        <a:xfrm>
          <a:off x="0" y="827860"/>
          <a:ext cx="10412796"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606" tIns="29210" rIns="163576" bIns="2921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Calibri"/>
              <a:cs typeface="Calibri"/>
            </a:rPr>
            <a:t>Any application should be simple, easy-to-understand, short, and accessible for all students</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Calibri"/>
              <a:cs typeface="Calibri"/>
            </a:rPr>
            <a:t>Students who do not apply should still be eligible for some need-based funding</a:t>
          </a:r>
        </a:p>
        <a:p>
          <a:pPr marL="171450" lvl="1" indent="-171450" algn="l" defTabSz="800100">
            <a:lnSpc>
              <a:spcPct val="90000"/>
            </a:lnSpc>
            <a:spcBef>
              <a:spcPct val="0"/>
            </a:spcBef>
            <a:spcAft>
              <a:spcPct val="20000"/>
            </a:spcAft>
            <a:buChar char="•"/>
          </a:pPr>
          <a:endParaRPr lang="en-US" sz="1800" kern="1200" dirty="0">
            <a:latin typeface="Calibri"/>
            <a:cs typeface="Calibri"/>
          </a:endParaRPr>
        </a:p>
      </dsp:txBody>
      <dsp:txXfrm>
        <a:off x="0" y="827860"/>
        <a:ext cx="10412796" cy="928395"/>
      </dsp:txXfrm>
    </dsp:sp>
    <dsp:sp modelId="{E98CBA28-083A-43FA-BBC4-5B6D90CC6C7C}">
      <dsp:nvSpPr>
        <dsp:cNvPr id="0" name=""/>
        <dsp:cNvSpPr/>
      </dsp:nvSpPr>
      <dsp:spPr>
        <a:xfrm>
          <a:off x="0" y="1756255"/>
          <a:ext cx="10412796" cy="79384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libri"/>
              <a:cs typeface="Calibri"/>
            </a:rPr>
            <a:t>"Financial resources should be considered when determining financial need" </a:t>
          </a:r>
          <a:endParaRPr lang="en-US" sz="2000" kern="1200" dirty="0">
            <a:latin typeface="Calibri"/>
            <a:cs typeface="Calibri"/>
          </a:endParaRPr>
        </a:p>
      </dsp:txBody>
      <dsp:txXfrm>
        <a:off x="38752" y="1795007"/>
        <a:ext cx="10335292" cy="716341"/>
      </dsp:txXfrm>
    </dsp:sp>
    <dsp:sp modelId="{DB806E95-12D6-4AE4-86C1-45CD0E8F684C}">
      <dsp:nvSpPr>
        <dsp:cNvPr id="0" name=""/>
        <dsp:cNvSpPr/>
      </dsp:nvSpPr>
      <dsp:spPr>
        <a:xfrm>
          <a:off x="0" y="2550100"/>
          <a:ext cx="10412796"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606" tIns="29210" rIns="163576" bIns="2921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Calibri"/>
              <a:cs typeface="Calibri"/>
            </a:rPr>
            <a:t>Students earning income through employment while studying should not be disadvantaged </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Calibri"/>
              <a:cs typeface="Calibri"/>
            </a:rPr>
            <a:t>Students with merit-based scholarships should receive less need-based awards</a:t>
          </a:r>
        </a:p>
        <a:p>
          <a:pPr marL="171450" lvl="1" indent="-171450" algn="l" defTabSz="800100">
            <a:lnSpc>
              <a:spcPct val="90000"/>
            </a:lnSpc>
            <a:spcBef>
              <a:spcPct val="0"/>
            </a:spcBef>
            <a:spcAft>
              <a:spcPct val="20000"/>
            </a:spcAft>
            <a:buChar char="•"/>
          </a:pPr>
          <a:endParaRPr lang="en-US" sz="1800" kern="1200" dirty="0">
            <a:latin typeface="Calibri"/>
            <a:cs typeface="Calibri"/>
          </a:endParaRPr>
        </a:p>
      </dsp:txBody>
      <dsp:txXfrm>
        <a:off x="0" y="2550100"/>
        <a:ext cx="10412796" cy="928395"/>
      </dsp:txXfrm>
    </dsp:sp>
    <dsp:sp modelId="{AC07B2D3-46C9-4853-9BCB-4D25BB271CEC}">
      <dsp:nvSpPr>
        <dsp:cNvPr id="0" name=""/>
        <dsp:cNvSpPr/>
      </dsp:nvSpPr>
      <dsp:spPr>
        <a:xfrm>
          <a:off x="0" y="3478496"/>
          <a:ext cx="10412796" cy="79384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libri"/>
              <a:cs typeface="Calibri"/>
            </a:rPr>
            <a:t>"Students should be advised early of any potential need-based awards" </a:t>
          </a:r>
          <a:endParaRPr lang="en-US" sz="2000" kern="1200" dirty="0">
            <a:latin typeface="Calibri"/>
            <a:cs typeface="Calibri"/>
          </a:endParaRPr>
        </a:p>
      </dsp:txBody>
      <dsp:txXfrm>
        <a:off x="38752" y="3517248"/>
        <a:ext cx="10335292" cy="716341"/>
      </dsp:txXfrm>
    </dsp:sp>
    <dsp:sp modelId="{D368D1B0-81A5-454E-B04E-54B0AC88A2A9}">
      <dsp:nvSpPr>
        <dsp:cNvPr id="0" name=""/>
        <dsp:cNvSpPr/>
      </dsp:nvSpPr>
      <dsp:spPr>
        <a:xfrm>
          <a:off x="0" y="4272341"/>
          <a:ext cx="10412796"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606" tIns="29210" rIns="163576" bIns="2921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Calibri"/>
              <a:cs typeface="Calibri"/>
            </a:rPr>
            <a:t>Ideally, students should be advised of their potential awards when determining which school to attend</a:t>
          </a:r>
        </a:p>
      </dsp:txBody>
      <dsp:txXfrm>
        <a:off x="0" y="4272341"/>
        <a:ext cx="10412796"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76DE4-237E-C74D-B43A-659A701372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5C76D6-4318-1843-AC80-F91EE65DF7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C613F-BF28-384D-944C-AA89FB03C2C3}" type="datetimeFigureOut">
              <a:rPr lang="en-US" smtClean="0"/>
              <a:t>5/28/2024</a:t>
            </a:fld>
            <a:endParaRPr lang="en-US"/>
          </a:p>
        </p:txBody>
      </p:sp>
      <p:sp>
        <p:nvSpPr>
          <p:cNvPr id="4" name="Footer Placeholder 3">
            <a:extLst>
              <a:ext uri="{FF2B5EF4-FFF2-40B4-BE49-F238E27FC236}">
                <a16:creationId xmlns:a16="http://schemas.microsoft.com/office/drawing/2014/main" id="{3C13C400-0E9C-D34E-9F4D-4CE38A6277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6EF7A-A4ED-C34C-B6A5-FC3E409318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1AD6D-5E18-144D-BC7B-2537B99094B1}" type="slidenum">
              <a:rPr lang="en-US" smtClean="0"/>
              <a:t>‹#›</a:t>
            </a:fld>
            <a:endParaRPr lang="en-US"/>
          </a:p>
        </p:txBody>
      </p:sp>
    </p:spTree>
    <p:extLst>
      <p:ext uri="{BB962C8B-B14F-4D97-AF65-F5344CB8AC3E}">
        <p14:creationId xmlns:p14="http://schemas.microsoft.com/office/powerpoint/2010/main" val="262830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8AE8C-59B3-1342-9035-9E7FF9F76E09}"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2EF7B-DDB8-B345-905A-1035F5FCAFD4}" type="slidenum">
              <a:rPr lang="en-US" smtClean="0"/>
              <a:t>‹#›</a:t>
            </a:fld>
            <a:endParaRPr lang="en-US"/>
          </a:p>
        </p:txBody>
      </p:sp>
    </p:spTree>
    <p:extLst>
      <p:ext uri="{BB962C8B-B14F-4D97-AF65-F5344CB8AC3E}">
        <p14:creationId xmlns:p14="http://schemas.microsoft.com/office/powerpoint/2010/main" val="406597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C94452-C4F9-484F-9270-267D353C8614}" type="slidenum">
              <a:rPr lang="en-CA" smtClean="0"/>
              <a:t>2</a:t>
            </a:fld>
            <a:endParaRPr lang="en-CA"/>
          </a:p>
        </p:txBody>
      </p:sp>
    </p:spTree>
    <p:extLst>
      <p:ext uri="{BB962C8B-B14F-4D97-AF65-F5344CB8AC3E}">
        <p14:creationId xmlns:p14="http://schemas.microsoft.com/office/powerpoint/2010/main" val="349447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14</a:t>
            </a:fld>
            <a:endParaRPr lang="en-US"/>
          </a:p>
        </p:txBody>
      </p:sp>
    </p:spTree>
    <p:extLst>
      <p:ext uri="{BB962C8B-B14F-4D97-AF65-F5344CB8AC3E}">
        <p14:creationId xmlns:p14="http://schemas.microsoft.com/office/powerpoint/2010/main" val="21711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18</a:t>
            </a:fld>
            <a:endParaRPr lang="en-US"/>
          </a:p>
        </p:txBody>
      </p:sp>
    </p:spTree>
    <p:extLst>
      <p:ext uri="{BB962C8B-B14F-4D97-AF65-F5344CB8AC3E}">
        <p14:creationId xmlns:p14="http://schemas.microsoft.com/office/powerpoint/2010/main" val="112862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19</a:t>
            </a:fld>
            <a:endParaRPr lang="en-US"/>
          </a:p>
        </p:txBody>
      </p:sp>
    </p:spTree>
    <p:extLst>
      <p:ext uri="{BB962C8B-B14F-4D97-AF65-F5344CB8AC3E}">
        <p14:creationId xmlns:p14="http://schemas.microsoft.com/office/powerpoint/2010/main" val="247294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20</a:t>
            </a:fld>
            <a:endParaRPr lang="en-US"/>
          </a:p>
        </p:txBody>
      </p:sp>
    </p:spTree>
    <p:extLst>
      <p:ext uri="{BB962C8B-B14F-4D97-AF65-F5344CB8AC3E}">
        <p14:creationId xmlns:p14="http://schemas.microsoft.com/office/powerpoint/2010/main" val="350971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21</a:t>
            </a:fld>
            <a:endParaRPr lang="en-US"/>
          </a:p>
        </p:txBody>
      </p:sp>
    </p:spTree>
    <p:extLst>
      <p:ext uri="{BB962C8B-B14F-4D97-AF65-F5344CB8AC3E}">
        <p14:creationId xmlns:p14="http://schemas.microsoft.com/office/powerpoint/2010/main" val="414524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22</a:t>
            </a:fld>
            <a:endParaRPr lang="en-US"/>
          </a:p>
        </p:txBody>
      </p:sp>
    </p:spTree>
    <p:extLst>
      <p:ext uri="{BB962C8B-B14F-4D97-AF65-F5344CB8AC3E}">
        <p14:creationId xmlns:p14="http://schemas.microsoft.com/office/powerpoint/2010/main" val="219289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62EF7B-DDB8-B345-905A-1035F5FCAFD4}" type="slidenum">
              <a:rPr lang="en-US" smtClean="0"/>
              <a:t>24</a:t>
            </a:fld>
            <a:endParaRPr lang="en-US"/>
          </a:p>
        </p:txBody>
      </p:sp>
    </p:spTree>
    <p:extLst>
      <p:ext uri="{BB962C8B-B14F-4D97-AF65-F5344CB8AC3E}">
        <p14:creationId xmlns:p14="http://schemas.microsoft.com/office/powerpoint/2010/main" val="2791542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B20F16-346A-B747-B5FE-1BAFEC308988}"/>
              </a:ext>
            </a:extLst>
          </p:cNvPr>
          <p:cNvSpPr/>
          <p:nvPr userDrawn="1"/>
        </p:nvSpPr>
        <p:spPr>
          <a:xfrm flipV="1">
            <a:off x="-1" y="0"/>
            <a:ext cx="12191999" cy="6858000"/>
          </a:xfrm>
          <a:prstGeom prst="rect">
            <a:avLst/>
          </a:prstGeom>
          <a:gradFill>
            <a:gsLst>
              <a:gs pos="100000">
                <a:schemeClr val="bg1">
                  <a:alpha val="0"/>
                </a:schemeClr>
              </a:gs>
              <a:gs pos="78000">
                <a:schemeClr val="bg1">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906919"/>
          </a:xfrm>
          <a:prstGeom prst="callout1">
            <a:avLst>
              <a:gd name="adj1" fmla="val -210"/>
              <a:gd name="adj2" fmla="val 26006"/>
              <a:gd name="adj3" fmla="val -160"/>
              <a:gd name="adj4" fmla="val 2170"/>
            </a:avLst>
          </a:prstGeom>
          <a:ln w="38100">
            <a:solidFill>
              <a:schemeClr val="tx1"/>
            </a:solidFill>
          </a:ln>
        </p:spPr>
        <p:txBody>
          <a:bodyPr tIns="183600" rIns="90000">
            <a:noAutofit/>
          </a:bodyPr>
          <a:lstStyle>
            <a:lvl1pPr marL="0" indent="0" algn="l">
              <a:buNone/>
              <a:defRPr sz="1400">
                <a:solidFill>
                  <a:schemeClr val="tx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 </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5BE4076-D9F6-A04D-95EE-423EF5FC1F59}" type="datetime1">
              <a:rPr lang="en-CA" smtClean="0"/>
              <a:t>2024-05-28</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5924550"/>
            <a:ext cx="1594639" cy="583405"/>
          </a:xfrm>
          <a:prstGeom prst="rect">
            <a:avLst/>
          </a:prstGeom>
        </p:spPr>
      </p:pic>
      <p:pic>
        <p:nvPicPr>
          <p:cNvPr id="16" name="Graphic 15">
            <a:extLst>
              <a:ext uri="{FF2B5EF4-FFF2-40B4-BE49-F238E27FC236}">
                <a16:creationId xmlns:a16="http://schemas.microsoft.com/office/drawing/2014/main" id="{3EB032BF-227D-2346-85CF-A17F8AC1ED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25808632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aret Sol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5A324-1402-8A4E-85AA-CEBBB404C77C}"/>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08D77FEA-0643-9E4C-9D6C-A3FA4F9DF420}"/>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5"/>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1" name="Picture 10">
            <a:extLst>
              <a:ext uri="{FF2B5EF4-FFF2-40B4-BE49-F238E27FC236}">
                <a16:creationId xmlns:a16="http://schemas.microsoft.com/office/drawing/2014/main" id="{6BE2BBD1-2F9D-464F-B471-14BCC68C8AB0}"/>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pic>
        <p:nvPicPr>
          <p:cNvPr id="8" name="Graphic 7">
            <a:extLst>
              <a:ext uri="{FF2B5EF4-FFF2-40B4-BE49-F238E27FC236}">
                <a16:creationId xmlns:a16="http://schemas.microsoft.com/office/drawing/2014/main" id="{0F77BAB2-64E8-FE49-8BD8-77A56DDDE3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A04F6139-12B2-6E41-936E-3636E8A7552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EDCE013-AE49-7F47-8FF5-C5C600EB3539}" type="datetime1">
              <a:rPr lang="en-CA" smtClean="0"/>
              <a:t>2024-05-28</a:t>
            </a:fld>
            <a:endParaRPr lang="en-CA"/>
          </a:p>
        </p:txBody>
      </p:sp>
      <p:sp>
        <p:nvSpPr>
          <p:cNvPr id="10" name="Footer Placeholder 4">
            <a:extLst>
              <a:ext uri="{FF2B5EF4-FFF2-40B4-BE49-F238E27FC236}">
                <a16:creationId xmlns:a16="http://schemas.microsoft.com/office/drawing/2014/main" id="{68578076-3F0D-DA47-AC20-73342D3B76E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3179519D-DB2C-4940-ACD7-FE931A52DE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44108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2530475" y="1616977"/>
            <a:ext cx="7131050" cy="1676120"/>
          </a:xfrm>
        </p:spPr>
        <p:txBody>
          <a:bodyPr anchor="b">
            <a:normAutofit/>
          </a:bodyPr>
          <a:lstStyle>
            <a:lvl1pPr algn="ctr">
              <a:defRPr sz="3200"/>
            </a:lvl1pPr>
          </a:lstStyle>
          <a:p>
            <a:r>
              <a:rPr lang="en-CA"/>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3244850" y="3960665"/>
            <a:ext cx="5702300" cy="1500187"/>
          </a:xfrm>
        </p:spPr>
        <p:txBody>
          <a:bodyPr>
            <a:noAutofit/>
          </a:bodyPr>
          <a:lstStyle>
            <a:lvl1pPr marL="0" indent="0" algn="ctr">
              <a:buNone/>
              <a:defRPr sz="1400">
                <a:solidFill>
                  <a:schemeClr val="tx1"/>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5A2F542-CE52-CF42-A17F-45F79CA145F7}" type="datetime1">
              <a:rPr lang="en-CA" smtClean="0"/>
              <a:t>2024-05-28</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0" name="Graphic 9">
            <a:extLst>
              <a:ext uri="{FF2B5EF4-FFF2-40B4-BE49-F238E27FC236}">
                <a16:creationId xmlns:a16="http://schemas.microsoft.com/office/drawing/2014/main" id="{6EED74A8-BFF9-A745-AE9F-37EB8CFD6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pic>
        <p:nvPicPr>
          <p:cNvPr id="11" name="Picture 10">
            <a:extLst>
              <a:ext uri="{FF2B5EF4-FFF2-40B4-BE49-F238E27FC236}">
                <a16:creationId xmlns:a16="http://schemas.microsoft.com/office/drawing/2014/main" id="{6D5B1E89-6CA9-8E4D-8BA6-86B127926C07}"/>
              </a:ext>
            </a:extLst>
          </p:cNvPr>
          <p:cNvPicPr>
            <a:picLocks noChangeAspect="1"/>
          </p:cNvPicPr>
          <p:nvPr userDrawn="1"/>
        </p:nvPicPr>
        <p:blipFill>
          <a:blip r:embed="rId4"/>
          <a:stretch>
            <a:fillRect/>
          </a:stretch>
        </p:blipFill>
        <p:spPr>
          <a:xfrm>
            <a:off x="5647354" y="409262"/>
            <a:ext cx="897292" cy="458755"/>
          </a:xfrm>
          <a:prstGeom prst="rect">
            <a:avLst/>
          </a:prstGeom>
        </p:spPr>
      </p:pic>
      <p:cxnSp>
        <p:nvCxnSpPr>
          <p:cNvPr id="12" name="Straight Connector 11">
            <a:extLst>
              <a:ext uri="{FF2B5EF4-FFF2-40B4-BE49-F238E27FC236}">
                <a16:creationId xmlns:a16="http://schemas.microsoft.com/office/drawing/2014/main" id="{FADE7F97-86D7-CF4A-A293-C547A43A4D8D}"/>
              </a:ext>
            </a:extLst>
          </p:cNvPr>
          <p:cNvCxnSpPr/>
          <p:nvPr userDrawn="1"/>
        </p:nvCxnSpPr>
        <p:spPr>
          <a:xfrm>
            <a:off x="5684820" y="3643943"/>
            <a:ext cx="8223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4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Descriptiv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AAABE-04E8-A545-A314-42924AE6D5BD}"/>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1"/>
            </a:solidFill>
          </a:ln>
        </p:spPr>
        <p:txBody>
          <a:bodyPr tIns="246888" anchor="t">
            <a:normAutofit/>
          </a:bodyPr>
          <a:lstStyle>
            <a:lvl1pPr algn="l">
              <a:defRPr sz="3200" b="1"/>
            </a:lvl1pPr>
          </a:lstStyle>
          <a:p>
            <a:r>
              <a:rPr lang="en-CA"/>
              <a:t>Section Heading</a:t>
            </a:r>
          </a:p>
        </p:txBody>
      </p:sp>
      <p:sp>
        <p:nvSpPr>
          <p:cNvPr id="11" name="Subtitle 2">
            <a:extLst>
              <a:ext uri="{FF2B5EF4-FFF2-40B4-BE49-F238E27FC236}">
                <a16:creationId xmlns:a16="http://schemas.microsoft.com/office/drawing/2014/main" id="{3AAE98B3-4A8A-2140-8C47-61584E74A5DD}"/>
              </a:ext>
            </a:extLst>
          </p:cNvPr>
          <p:cNvSpPr>
            <a:spLocks noGrp="1"/>
          </p:cNvSpPr>
          <p:nvPr>
            <p:ph type="subTitle" idx="10" hasCustomPrompt="1"/>
          </p:nvPr>
        </p:nvSpPr>
        <p:spPr>
          <a:xfrm>
            <a:off x="6810375" y="1990491"/>
            <a:ext cx="4289426" cy="2852737"/>
          </a:xfrm>
          <a:prstGeom prst="callout1">
            <a:avLst>
              <a:gd name="adj1" fmla="val -37"/>
              <a:gd name="adj2" fmla="val 46"/>
              <a:gd name="adj3" fmla="val 100045"/>
              <a:gd name="adj4" fmla="val 65"/>
            </a:avLst>
          </a:prstGeom>
          <a:ln w="6350">
            <a:solidFill>
              <a:schemeClr val="tx1"/>
            </a:solidFill>
          </a:ln>
        </p:spPr>
        <p:txBody>
          <a:bodyPr lIns="274320">
            <a:normAutofit/>
          </a:bodyPr>
          <a:lstStyle>
            <a:lvl1pPr marL="0" indent="0" algn="l">
              <a:lnSpc>
                <a:spcPct val="110000"/>
              </a:lnSpc>
              <a:spcBef>
                <a:spcPts val="1000"/>
              </a:spcBef>
              <a:buNone/>
              <a:defRPr sz="1400" b="0" i="0">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add text</a:t>
            </a:r>
          </a:p>
        </p:txBody>
      </p:sp>
      <p:pic>
        <p:nvPicPr>
          <p:cNvPr id="7" name="Graphic 6">
            <a:extLst>
              <a:ext uri="{FF2B5EF4-FFF2-40B4-BE49-F238E27FC236}">
                <a16:creationId xmlns:a16="http://schemas.microsoft.com/office/drawing/2014/main" id="{215ED64A-53E2-1A44-AD55-00B1E521C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D13D71FE-1CC0-1F46-A185-396A63CD6A68}"/>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250A0B0A-6ACC-8241-B012-577D9651F84C}" type="datetime1">
              <a:rPr lang="en-CA" smtClean="0"/>
              <a:t>2024-05-28</a:t>
            </a:fld>
            <a:endParaRPr lang="en-CA"/>
          </a:p>
        </p:txBody>
      </p:sp>
      <p:sp>
        <p:nvSpPr>
          <p:cNvPr id="6" name="Footer Placeholder 4">
            <a:extLst>
              <a:ext uri="{FF2B5EF4-FFF2-40B4-BE49-F238E27FC236}">
                <a16:creationId xmlns:a16="http://schemas.microsoft.com/office/drawing/2014/main" id="{9191076F-419C-D641-B89F-F1B596E8B7A4}"/>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DF8BF9F5-392D-8D44-B833-3381706685A3}"/>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562290293"/>
      </p:ext>
    </p:extLst>
  </p:cSld>
  <p:clrMapOvr>
    <a:masterClrMapping/>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Simple Caret">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70D274-1ED4-804B-8715-1F4C88D9024B}"/>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pic>
        <p:nvPicPr>
          <p:cNvPr id="6" name="Graphic 5">
            <a:extLst>
              <a:ext uri="{FF2B5EF4-FFF2-40B4-BE49-F238E27FC236}">
                <a16:creationId xmlns:a16="http://schemas.microsoft.com/office/drawing/2014/main" id="{ECFE630D-8407-8C4F-AA4A-A95E7C1630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C8883679-6646-F742-A463-4E6C0747566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1C8C8-841D-A345-A85E-41565600D661}" type="datetime1">
              <a:rPr lang="en-CA" smtClean="0"/>
              <a:t>2024-05-28</a:t>
            </a:fld>
            <a:endParaRPr lang="en-CA"/>
          </a:p>
        </p:txBody>
      </p:sp>
      <p:sp>
        <p:nvSpPr>
          <p:cNvPr id="7" name="Footer Placeholder 4">
            <a:extLst>
              <a:ext uri="{FF2B5EF4-FFF2-40B4-BE49-F238E27FC236}">
                <a16:creationId xmlns:a16="http://schemas.microsoft.com/office/drawing/2014/main" id="{F41E0A73-D492-2C44-BB8F-8495C2A5159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46FB65DB-948B-FB4B-ABEF-1D1476F806A8}"/>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3" name="Title 1">
            <a:extLst>
              <a:ext uri="{FF2B5EF4-FFF2-40B4-BE49-F238E27FC236}">
                <a16:creationId xmlns:a16="http://schemas.microsoft.com/office/drawing/2014/main" id="{BB8A6943-10C1-3749-932A-FF4C23522D69}"/>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4"/>
            </a:solidFill>
          </a:ln>
        </p:spPr>
        <p:txBody>
          <a:bodyPr tIns="246888" anchor="t">
            <a:normAutofit/>
          </a:bodyPr>
          <a:lstStyle>
            <a:lvl1pPr algn="l">
              <a:defRPr sz="3200" b="1"/>
            </a:lvl1pPr>
          </a:lstStyle>
          <a:p>
            <a:r>
              <a:rPr lang="en-CA"/>
              <a:t>Section Heading</a:t>
            </a:r>
          </a:p>
        </p:txBody>
      </p:sp>
    </p:spTree>
    <p:extLst>
      <p:ext uri="{BB962C8B-B14F-4D97-AF65-F5344CB8AC3E}">
        <p14:creationId xmlns:p14="http://schemas.microsoft.com/office/powerpoint/2010/main" val="7215535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Number Caret">
    <p:bg>
      <p:bgPr>
        <a:solidFill>
          <a:schemeClr val="bg2">
            <a:alpha val="7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4B5EC0-7D56-4B49-AA3A-387C76448E09}"/>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7" name="Text Placeholder 2">
            <a:extLst>
              <a:ext uri="{FF2B5EF4-FFF2-40B4-BE49-F238E27FC236}">
                <a16:creationId xmlns:a16="http://schemas.microsoft.com/office/drawing/2014/main" id="{F3E33AE5-10E5-2243-9512-DC5475B63950}"/>
              </a:ext>
            </a:extLst>
          </p:cNvPr>
          <p:cNvSpPr>
            <a:spLocks noGrp="1"/>
          </p:cNvSpPr>
          <p:nvPr>
            <p:ph type="body" idx="1" hasCustomPrompt="1"/>
          </p:nvPr>
        </p:nvSpPr>
        <p:spPr>
          <a:xfrm>
            <a:off x="0" y="2061102"/>
            <a:ext cx="1560385" cy="1267506"/>
          </a:xfrm>
        </p:spPr>
        <p:txBody>
          <a:bodyPr anchor="ctr">
            <a:noAutofit/>
          </a:bodyPr>
          <a:lstStyle>
            <a:lvl1pPr marL="0" indent="0" algn="r">
              <a:lnSpc>
                <a:spcPct val="100000"/>
              </a:lnSpc>
              <a:buNone/>
              <a:defRPr sz="7900" b="1" i="0" kern="1200" spc="-300" baseline="0">
                <a:solidFill>
                  <a:schemeClr val="accent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p>
        </p:txBody>
      </p:sp>
      <p:cxnSp>
        <p:nvCxnSpPr>
          <p:cNvPr id="19" name="Straight Connector 18">
            <a:extLst>
              <a:ext uri="{FF2B5EF4-FFF2-40B4-BE49-F238E27FC236}">
                <a16:creationId xmlns:a16="http://schemas.microsoft.com/office/drawing/2014/main" id="{CFE737EA-5785-A24D-9E71-BDFD7C684217}"/>
              </a:ext>
            </a:extLst>
          </p:cNvPr>
          <p:cNvCxnSpPr>
            <a:cxnSpLocks/>
          </p:cNvCxnSpPr>
          <p:nvPr userDrawn="1"/>
        </p:nvCxnSpPr>
        <p:spPr>
          <a:xfrm>
            <a:off x="1860440" y="2324422"/>
            <a:ext cx="0" cy="77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F38B238-D0B5-004A-9FAE-29D20E21D615}"/>
              </a:ext>
            </a:extLst>
          </p:cNvPr>
          <p:cNvSpPr>
            <a:spLocks noGrp="1"/>
          </p:cNvSpPr>
          <p:nvPr>
            <p:ph type="ctrTitle" hasCustomPrompt="1"/>
          </p:nvPr>
        </p:nvSpPr>
        <p:spPr>
          <a:xfrm>
            <a:off x="2133377" y="2061101"/>
            <a:ext cx="7043551" cy="1333152"/>
          </a:xfrm>
        </p:spPr>
        <p:txBody>
          <a:bodyPr anchor="ctr">
            <a:normAutofit/>
          </a:bodyPr>
          <a:lstStyle>
            <a:lvl1pPr algn="l">
              <a:defRPr sz="3200"/>
            </a:lvl1pPr>
          </a:lstStyle>
          <a:p>
            <a:r>
              <a:rPr lang="en-CA"/>
              <a:t>Section </a:t>
            </a:r>
            <a:br>
              <a:rPr lang="en-CA"/>
            </a:br>
            <a:r>
              <a:rPr lang="en-CA"/>
              <a:t>Heading</a:t>
            </a:r>
          </a:p>
        </p:txBody>
      </p:sp>
      <p:pic>
        <p:nvPicPr>
          <p:cNvPr id="8" name="Graphic 7">
            <a:extLst>
              <a:ext uri="{FF2B5EF4-FFF2-40B4-BE49-F238E27FC236}">
                <a16:creationId xmlns:a16="http://schemas.microsoft.com/office/drawing/2014/main" id="{AD8B07EA-4FAC-044D-B395-490FA3D791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FA7CF644-58C1-BE45-9B9E-417D4AB7D84F}"/>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609A50B-9DD7-034D-A237-6CF6D342A68E}" type="datetime1">
              <a:rPr lang="en-CA" smtClean="0"/>
              <a:t>2024-05-28</a:t>
            </a:fld>
            <a:endParaRPr lang="en-CA"/>
          </a:p>
        </p:txBody>
      </p:sp>
      <p:sp>
        <p:nvSpPr>
          <p:cNvPr id="9" name="Footer Placeholder 4">
            <a:extLst>
              <a:ext uri="{FF2B5EF4-FFF2-40B4-BE49-F238E27FC236}">
                <a16:creationId xmlns:a16="http://schemas.microsoft.com/office/drawing/2014/main" id="{941F033B-63AE-8B42-8C72-97D73DCEA7DD}"/>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F7C373BC-86A6-E046-973D-4A8D241C44BC}"/>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907225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userDrawn="1">
          <p15:clr>
            <a:srgbClr val="FBAE40"/>
          </p15:clr>
        </p15:guide>
        <p15:guide id="2" orient="horz" pos="166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Breadcrumb Caret">
    <p:bg>
      <p:bgPr>
        <a:solidFill>
          <a:schemeClr val="bg2">
            <a:alpha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9E1E9-5992-4D48-8D1D-3FB912143B24}"/>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1" name="Text Placeholder 2">
            <a:extLst>
              <a:ext uri="{FF2B5EF4-FFF2-40B4-BE49-F238E27FC236}">
                <a16:creationId xmlns:a16="http://schemas.microsoft.com/office/drawing/2014/main" id="{65928101-0180-9141-9194-F1121CCFDE68}"/>
              </a:ext>
            </a:extLst>
          </p:cNvPr>
          <p:cNvSpPr>
            <a:spLocks noGrp="1"/>
          </p:cNvSpPr>
          <p:nvPr>
            <p:ph type="body" idx="1" hasCustomPrompt="1"/>
          </p:nvPr>
        </p:nvSpPr>
        <p:spPr>
          <a:xfrm>
            <a:off x="695325" y="1422303"/>
            <a:ext cx="6043612" cy="665286"/>
          </a:xfrm>
        </p:spPr>
        <p:txBody>
          <a:bodyPr anchor="b">
            <a:normAutofit/>
          </a:bodyPr>
          <a:lstStyle>
            <a:lvl1pPr marL="0" indent="0">
              <a:lnSpc>
                <a:spcPct val="100000"/>
              </a:lnSpc>
              <a:buNone/>
              <a:defRPr sz="1600" b="1" i="0">
                <a:solidFill>
                  <a:srgbClr val="00A189"/>
                </a:solidFill>
                <a:latin typeface="Arial Black" panose="020B0604020202020204" pitchFamily="34" charset="0"/>
                <a:cs typeface="Arial Black"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Section Title</a:t>
            </a:r>
          </a:p>
        </p:txBody>
      </p:sp>
      <p:sp>
        <p:nvSpPr>
          <p:cNvPr id="19" name="Title 1">
            <a:extLst>
              <a:ext uri="{FF2B5EF4-FFF2-40B4-BE49-F238E27FC236}">
                <a16:creationId xmlns:a16="http://schemas.microsoft.com/office/drawing/2014/main" id="{850A253F-77BB-D94E-AF1B-27A5D6484640}"/>
              </a:ext>
            </a:extLst>
          </p:cNvPr>
          <p:cNvSpPr>
            <a:spLocks noGrp="1"/>
          </p:cNvSpPr>
          <p:nvPr>
            <p:ph type="ctrTitle" hasCustomPrompt="1"/>
          </p:nvPr>
        </p:nvSpPr>
        <p:spPr>
          <a:xfrm>
            <a:off x="695325" y="2202272"/>
            <a:ext cx="6043612" cy="2765968"/>
          </a:xfrm>
        </p:spPr>
        <p:txBody>
          <a:bodyPr anchor="t">
            <a:normAutofit/>
          </a:bodyPr>
          <a:lstStyle>
            <a:lvl1pPr algn="l">
              <a:defRPr sz="3400" b="0"/>
            </a:lvl1pPr>
          </a:lstStyle>
          <a:p>
            <a:r>
              <a:rPr lang="en-CA"/>
              <a:t>Section </a:t>
            </a:r>
            <a:br>
              <a:rPr lang="en-CA"/>
            </a:br>
            <a:r>
              <a:rPr lang="en-CA"/>
              <a:t>Heading</a:t>
            </a:r>
          </a:p>
        </p:txBody>
      </p:sp>
      <p:pic>
        <p:nvPicPr>
          <p:cNvPr id="7" name="Graphic 6">
            <a:extLst>
              <a:ext uri="{FF2B5EF4-FFF2-40B4-BE49-F238E27FC236}">
                <a16:creationId xmlns:a16="http://schemas.microsoft.com/office/drawing/2014/main" id="{301ED30A-1BA1-B147-AF99-21EDBFA85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6ED4888D-8528-6349-9F57-D25FA9E5A866}"/>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4B51589-6EE3-C54F-A374-4E7D93FE6220}" type="datetime1">
              <a:rPr lang="en-CA" smtClean="0"/>
              <a:t>2024-05-28</a:t>
            </a:fld>
            <a:endParaRPr lang="en-CA"/>
          </a:p>
        </p:txBody>
      </p:sp>
      <p:sp>
        <p:nvSpPr>
          <p:cNvPr id="8" name="Footer Placeholder 4">
            <a:extLst>
              <a:ext uri="{FF2B5EF4-FFF2-40B4-BE49-F238E27FC236}">
                <a16:creationId xmlns:a16="http://schemas.microsoft.com/office/drawing/2014/main" id="{8B9706DA-CD19-1140-A5B7-D8D526FCCC2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4CDA8C2E-3CC7-D745-9DEC-E05C61896511}"/>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2987544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8939-CBF9-5846-919A-D2860AD0543B}"/>
              </a:ext>
            </a:extLst>
          </p:cNvPr>
          <p:cNvSpPr>
            <a:spLocks noGrp="1"/>
          </p:cNvSpPr>
          <p:nvPr>
            <p:ph type="title"/>
          </p:nvPr>
        </p:nvSpPr>
        <p:spPr/>
        <p:txBody>
          <a:bodyPr/>
          <a:lstStyle/>
          <a:p>
            <a:r>
              <a:rPr lang="en-US"/>
              <a:t>Click to edit Master title style</a:t>
            </a:r>
            <a:endParaRPr lang="en-CA"/>
          </a:p>
        </p:txBody>
      </p:sp>
      <p:sp>
        <p:nvSpPr>
          <p:cNvPr id="33" name="Content Placeholder 32">
            <a:extLst>
              <a:ext uri="{FF2B5EF4-FFF2-40B4-BE49-F238E27FC236}">
                <a16:creationId xmlns:a16="http://schemas.microsoft.com/office/drawing/2014/main" id="{EEF7C2F9-1C47-594C-80DD-0D433F54B810}"/>
              </a:ext>
            </a:extLst>
          </p:cNvPr>
          <p:cNvSpPr>
            <a:spLocks noGrp="1"/>
          </p:cNvSpPr>
          <p:nvPr>
            <p:ph type="body" sz="quarter" idx="23"/>
          </p:nvPr>
        </p:nvSpPr>
        <p:spPr>
          <a:xfrm>
            <a:off x="381001" y="1592263"/>
            <a:ext cx="2857499" cy="4176711"/>
          </a:xfrm>
        </p:spPr>
        <p:txBody>
          <a:bodyPr/>
          <a:lstStyle>
            <a:lvl1pPr>
              <a:spcBef>
                <a:spcPts val="1600"/>
              </a:spcBef>
              <a:defRPr lang="en-US" dirty="0"/>
            </a:lvl1pPr>
            <a:lvl2pPr>
              <a:spcBef>
                <a:spcPts val="1100"/>
              </a:spcBef>
              <a:defRPr lang="en-US" dirty="0"/>
            </a:lvl2pPr>
          </a:lstStyle>
          <a:p>
            <a:pPr lvl="0"/>
            <a:r>
              <a:rPr lang="en-US"/>
              <a:t>Click to edit Master text styles</a:t>
            </a:r>
          </a:p>
          <a:p>
            <a:pPr lvl="1"/>
            <a:r>
              <a:rPr lang="en-US"/>
              <a:t>Second level</a:t>
            </a:r>
          </a:p>
        </p:txBody>
      </p:sp>
      <p:sp>
        <p:nvSpPr>
          <p:cNvPr id="36" name="Content Placeholder 32">
            <a:extLst>
              <a:ext uri="{FF2B5EF4-FFF2-40B4-BE49-F238E27FC236}">
                <a16:creationId xmlns:a16="http://schemas.microsoft.com/office/drawing/2014/main" id="{BDD96C0F-646F-EC46-BE59-AF30FBBAAEDA}"/>
              </a:ext>
            </a:extLst>
          </p:cNvPr>
          <p:cNvSpPr>
            <a:spLocks noGrp="1"/>
          </p:cNvSpPr>
          <p:nvPr>
            <p:ph type="body" sz="quarter" idx="24"/>
          </p:nvPr>
        </p:nvSpPr>
        <p:spPr>
          <a:xfrm>
            <a:off x="3752858"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11" name="Content Placeholder 32">
            <a:extLst>
              <a:ext uri="{FF2B5EF4-FFF2-40B4-BE49-F238E27FC236}">
                <a16:creationId xmlns:a16="http://schemas.microsoft.com/office/drawing/2014/main" id="{AA50060F-CB3B-DF46-A671-981A48074C47}"/>
              </a:ext>
            </a:extLst>
          </p:cNvPr>
          <p:cNvSpPr>
            <a:spLocks noGrp="1"/>
          </p:cNvSpPr>
          <p:nvPr>
            <p:ph type="body" sz="quarter" idx="25"/>
          </p:nvPr>
        </p:nvSpPr>
        <p:spPr>
          <a:xfrm>
            <a:off x="7324731"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4632B96D-A5D6-074E-BF2B-EACC2135372D}"/>
              </a:ext>
            </a:extLst>
          </p:cNvPr>
          <p:cNvSpPr>
            <a:spLocks noGrp="1"/>
          </p:cNvSpPr>
          <p:nvPr>
            <p:ph type="dt" sz="half" idx="10"/>
          </p:nvPr>
        </p:nvSpPr>
        <p:spPr/>
        <p:txBody>
          <a:bodyPr/>
          <a:lstStyle/>
          <a:p>
            <a:fld id="{6DD03077-3DC3-904C-A77F-806A5FD61554}" type="datetime1">
              <a:rPr lang="en-CA" smtClean="0"/>
              <a:t>2024-05-28</a:t>
            </a:fld>
            <a:endParaRPr lang="en-CA"/>
          </a:p>
        </p:txBody>
      </p:sp>
      <p:sp>
        <p:nvSpPr>
          <p:cNvPr id="4" name="Footer Placeholder 3">
            <a:extLst>
              <a:ext uri="{FF2B5EF4-FFF2-40B4-BE49-F238E27FC236}">
                <a16:creationId xmlns:a16="http://schemas.microsoft.com/office/drawing/2014/main" id="{8E7EA3D9-85AD-7A44-9A7E-80EE64E70D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3421F7-5715-AC45-BD72-2426C04FFEB7}"/>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546665668"/>
      </p:ext>
    </p:extLst>
  </p:cSld>
  <p:clrMapOvr>
    <a:masterClrMapping/>
  </p:clrMapOvr>
  <p:extLst>
    <p:ext uri="{DCECCB84-F9BA-43D5-87BE-67443E8EF086}">
      <p15:sldGuideLst xmlns:p15="http://schemas.microsoft.com/office/powerpoint/2012/main">
        <p15:guide id="1" pos="2366" userDrawn="1">
          <p15:clr>
            <a:srgbClr val="FBAE40"/>
          </p15:clr>
        </p15:guide>
        <p15:guide id="2" pos="46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A7DA51-01CC-8E43-909C-C5BA8288CB70}"/>
              </a:ext>
            </a:extLst>
          </p:cNvPr>
          <p:cNvSpPr>
            <a:spLocks noGrp="1"/>
          </p:cNvSpPr>
          <p:nvPr>
            <p:ph type="dt" sz="half" idx="10"/>
          </p:nvPr>
        </p:nvSpPr>
        <p:spPr/>
        <p:txBody>
          <a:bodyPr/>
          <a:lstStyle/>
          <a:p>
            <a:fld id="{A59D2D5E-F42C-4646-A5DE-D67A7105EBEC}" type="datetime1">
              <a:rPr lang="en-CA" smtClean="0"/>
              <a:t>2024-05-28</a:t>
            </a:fld>
            <a:endParaRPr lang="en-CA"/>
          </a:p>
        </p:txBody>
      </p:sp>
      <p:sp>
        <p:nvSpPr>
          <p:cNvPr id="5" name="Footer Placeholder 4">
            <a:extLst>
              <a:ext uri="{FF2B5EF4-FFF2-40B4-BE49-F238E27FC236}">
                <a16:creationId xmlns:a16="http://schemas.microsoft.com/office/drawing/2014/main" id="{8C8F9690-4ACD-1B49-8145-EF86FEA39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91D2A-A36A-9F40-AA5C-6569B048E02A}"/>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67234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92263"/>
            <a:ext cx="8570912"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2145967"/>
            <a:ext cx="8570912"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D8193ED5-70A5-CA4B-84F2-67CF2C9D40B8}"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915831669"/>
      </p:ext>
    </p:extLst>
  </p:cSld>
  <p:clrMapOvr>
    <a:masterClrMapping/>
  </p:clrMapOvr>
  <p:extLst>
    <p:ext uri="{DCECCB84-F9BA-43D5-87BE-67443E8EF086}">
      <p15:sldGuideLst xmlns:p15="http://schemas.microsoft.com/office/powerpoint/2012/main">
        <p15:guide id="1" pos="504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096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B82A2-0AF2-244F-9157-A6600FA0561D}"/>
              </a:ext>
            </a:extLst>
          </p:cNvPr>
          <p:cNvSpPr>
            <a:spLocks noGrp="1"/>
          </p:cNvSpPr>
          <p:nvPr>
            <p:ph type="dt" sz="half" idx="10"/>
          </p:nvPr>
        </p:nvSpPr>
        <p:spPr/>
        <p:txBody>
          <a:bodyPr/>
          <a:lstStyle/>
          <a:p>
            <a:fld id="{823E89FA-BF93-E84B-B180-E48B25F00654}" type="datetime1">
              <a:rPr lang="en-CA" smtClean="0"/>
              <a:t>2024-05-28</a:t>
            </a:fld>
            <a:endParaRPr lang="en-CA"/>
          </a:p>
        </p:txBody>
      </p:sp>
      <p:sp>
        <p:nvSpPr>
          <p:cNvPr id="6" name="Footer Placeholder 5">
            <a:extLst>
              <a:ext uri="{FF2B5EF4-FFF2-40B4-BE49-F238E27FC236}">
                <a16:creationId xmlns:a16="http://schemas.microsoft.com/office/drawing/2014/main" id="{CDFD37C8-5967-AC40-9644-F04B233C31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DE7BB5-A529-064D-8D13-00B00FA6E9EF}"/>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7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B835C4-0360-6B4A-9C35-048ADF784729}"/>
              </a:ext>
            </a:extLst>
          </p:cNvPr>
          <p:cNvSpPr/>
          <p:nvPr userDrawn="1"/>
        </p:nvSpPr>
        <p:spPr>
          <a:xfrm flipV="1">
            <a:off x="-1" y="-1"/>
            <a:ext cx="12191999" cy="3034146"/>
          </a:xfrm>
          <a:prstGeom prst="rect">
            <a:avLst/>
          </a:prstGeom>
          <a:gradFill>
            <a:gsLst>
              <a:gs pos="100000">
                <a:schemeClr val="bg1">
                  <a:alpha val="0"/>
                </a:schemeClr>
              </a:gs>
              <a:gs pos="60000">
                <a:srgbClr val="000000">
                  <a:alpha val="35898"/>
                </a:srgbClr>
              </a:gs>
              <a:gs pos="25000">
                <a:schemeClr val="bg1">
                  <a:alpha val="40754"/>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1"/>
                </a:solidFill>
              </a:defRPr>
            </a:lvl1pPr>
          </a:lstStyle>
          <a:p>
            <a:r>
              <a:rPr lang="en-CA"/>
              <a:t>Presentation </a:t>
            </a:r>
            <a:br>
              <a:rPr lang="en-CA"/>
            </a:br>
            <a:r>
              <a:rPr lang="en-CA"/>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0" name="Graphic 9">
            <a:extLst>
              <a:ext uri="{FF2B5EF4-FFF2-40B4-BE49-F238E27FC236}">
                <a16:creationId xmlns:a16="http://schemas.microsoft.com/office/drawing/2014/main" id="{2BF496F8-02F0-5F48-B075-175770144B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2024-05-28</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8" name="Graphic 17">
            <a:extLst>
              <a:ext uri="{FF2B5EF4-FFF2-40B4-BE49-F238E27FC236}">
                <a16:creationId xmlns:a16="http://schemas.microsoft.com/office/drawing/2014/main" id="{31A29BF4-8D97-CF44-8EC5-711B313A3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176563711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2" y="1592263"/>
            <a:ext cx="5002212"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1" y="2163985"/>
            <a:ext cx="5002212"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096000" y="1602670"/>
            <a:ext cx="5003800"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096000" y="2163985"/>
            <a:ext cx="5003800"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A5482E-6C06-B84D-A9F3-4640CD2AA0F3}"/>
              </a:ext>
            </a:extLst>
          </p:cNvPr>
          <p:cNvSpPr>
            <a:spLocks noGrp="1"/>
          </p:cNvSpPr>
          <p:nvPr>
            <p:ph type="dt" sz="half" idx="10"/>
          </p:nvPr>
        </p:nvSpPr>
        <p:spPr/>
        <p:txBody>
          <a:bodyPr/>
          <a:lstStyle/>
          <a:p>
            <a:fld id="{DA5F462E-9C60-584E-94F0-5696249C41B3}" type="datetime1">
              <a:rPr lang="en-CA" smtClean="0"/>
              <a:t>2024-05-28</a:t>
            </a:fld>
            <a:endParaRPr lang="en-CA"/>
          </a:p>
        </p:txBody>
      </p:sp>
      <p:sp>
        <p:nvSpPr>
          <p:cNvPr id="8" name="Footer Placeholder 7">
            <a:extLst>
              <a:ext uri="{FF2B5EF4-FFF2-40B4-BE49-F238E27FC236}">
                <a16:creationId xmlns:a16="http://schemas.microsoft.com/office/drawing/2014/main" id="{15A0A29D-B92D-C044-82BE-B0FF8B54D8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1366DF-697C-D343-84F8-E2DBE6D8C4F1}"/>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90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F0ABA-98D8-7D46-B42F-91F9D2B81D6D}"/>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497" y="1592263"/>
            <a:ext cx="3575004"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9124"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1B0BF60-4FF7-A948-A101-FF0802EBF154}" type="datetime1">
              <a:rPr lang="en-CA" smtClean="0"/>
              <a:t>2024-05-28</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F731CC7A-C7C0-8E49-9EEA-95DC5698DCA7}"/>
              </a:ext>
            </a:extLst>
          </p:cNvPr>
          <p:cNvCxnSpPr>
            <a:cxnSpLocks/>
          </p:cNvCxnSpPr>
          <p:nvPr userDrawn="1"/>
        </p:nvCxnSpPr>
        <p:spPr>
          <a:xfrm>
            <a:off x="4130686"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9820C1-5232-CA47-8836-F2F910C6EB2C}"/>
              </a:ext>
            </a:extLst>
          </p:cNvPr>
          <p:cNvCxnSpPr>
            <a:cxnSpLocks/>
          </p:cNvCxnSpPr>
          <p:nvPr userDrawn="1"/>
        </p:nvCxnSpPr>
        <p:spPr>
          <a:xfrm>
            <a:off x="80613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586105"/>
      </p:ext>
    </p:extLst>
  </p:cSld>
  <p:clrMapOvr>
    <a:masterClrMapping/>
  </p:clrMapOvr>
  <p:extLst>
    <p:ext uri="{DCECCB84-F9BA-43D5-87BE-67443E8EF086}">
      <p15:sldGuideLst xmlns:p15="http://schemas.microsoft.com/office/powerpoint/2012/main">
        <p15:guide id="1" pos="4966" userDrawn="1">
          <p15:clr>
            <a:srgbClr val="FBAE40"/>
          </p15:clr>
        </p15:guide>
        <p15:guide id="3" pos="271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92263"/>
            <a:ext cx="357187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2145967"/>
            <a:ext cx="3571873"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6DB0F08A-FEA0-FB4D-B030-E4E0959C5581}" type="datetime1">
              <a:rPr lang="en-CA" smtClean="0"/>
              <a:t>2024-05-28</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59926"/>
      </p:ext>
    </p:extLst>
  </p:cSld>
  <p:clrMapOvr>
    <a:masterClrMapping/>
  </p:clrMapOvr>
  <p:extLst>
    <p:ext uri="{DCECCB84-F9BA-43D5-87BE-67443E8EF086}">
      <p15:sldGuideLst xmlns:p15="http://schemas.microsoft.com/office/powerpoint/2012/main">
        <p15:guide id="1" pos="7129" userDrawn="1">
          <p15:clr>
            <a:srgbClr val="FBAE40"/>
          </p15:clr>
        </p15:guide>
        <p15:guide id="2" pos="2712" userDrawn="1">
          <p15:clr>
            <a:srgbClr val="FBAE40"/>
          </p15:clr>
        </p15:guide>
        <p15:guide id="3" pos="49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E4764-9485-7F4F-960D-977FFD3B084C}"/>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1592263"/>
            <a:ext cx="6429375"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26A69486-E741-E548-882D-3BBA0679CE59}" type="datetime1">
              <a:rPr lang="en-CA" smtClean="0"/>
              <a:t>2024-05-28</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a:xfrm>
            <a:off x="2524125" y="6229815"/>
            <a:ext cx="4286250" cy="260079"/>
          </a:xfrm>
        </p:spPr>
        <p:txBody>
          <a:bodyPr/>
          <a:lstStyle/>
          <a:p>
            <a:endParaRPr lang="en-CA"/>
          </a:p>
        </p:txBody>
      </p:sp>
      <p:sp>
        <p:nvSpPr>
          <p:cNvPr id="7" name="Slide Number Placeholder 10">
            <a:extLst>
              <a:ext uri="{FF2B5EF4-FFF2-40B4-BE49-F238E27FC236}">
                <a16:creationId xmlns:a16="http://schemas.microsoft.com/office/drawing/2014/main" id="{36BEFC1B-9FF7-5E49-AB98-F5482AE8AF6E}"/>
              </a:ext>
            </a:extLst>
          </p:cNvPr>
          <p:cNvSpPr>
            <a:spLocks noGrp="1"/>
          </p:cNvSpPr>
          <p:nvPr>
            <p:ph type="sldNum" sz="quarter" idx="12"/>
          </p:nvPr>
        </p:nvSpPr>
        <p:spPr>
          <a:xfrm>
            <a:off x="11454063" y="7026108"/>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53039565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ubhead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8C7A-7442-A947-A3A0-0FF68497C995}"/>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9" name="Text Placeholder 5">
            <a:extLst>
              <a:ext uri="{FF2B5EF4-FFF2-40B4-BE49-F238E27FC236}">
                <a16:creationId xmlns:a16="http://schemas.microsoft.com/office/drawing/2014/main" id="{63C5D830-AE07-C949-8D77-0E09109CD642}"/>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D001E528-FEC7-DB4B-9280-FA2837CA305C}"/>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75BFC9D6-0F4F-7642-899B-C0851EB7E77B}" type="datetime1">
              <a:rPr lang="en-CA" smtClean="0"/>
              <a:t>2024-05-28</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p:txBody>
          <a:bodyPr/>
          <a:lstStyle/>
          <a:p>
            <a:endParaRPr lang="en-CA"/>
          </a:p>
        </p:txBody>
      </p:sp>
      <p:sp>
        <p:nvSpPr>
          <p:cNvPr id="8" name="Slide Number Placeholder 10">
            <a:extLst>
              <a:ext uri="{FF2B5EF4-FFF2-40B4-BE49-F238E27FC236}">
                <a16:creationId xmlns:a16="http://schemas.microsoft.com/office/drawing/2014/main" id="{7A8AFCF3-9B14-A742-87C8-89AB8F66DDBA}"/>
              </a:ext>
            </a:extLst>
          </p:cNvPr>
          <p:cNvSpPr>
            <a:spLocks noGrp="1"/>
          </p:cNvSpPr>
          <p:nvPr>
            <p:ph type="sldNum" sz="quarter" idx="12"/>
          </p:nvPr>
        </p:nvSpPr>
        <p:spPr>
          <a:xfrm>
            <a:off x="11454063" y="7022233"/>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84248645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E1CDCB-598C-9F47-AB21-DA50429D9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69312-531E-8743-8CF4-F67278DCD9C3}"/>
              </a:ext>
            </a:extLst>
          </p:cNvPr>
          <p:cNvSpPr>
            <a:spLocks noGrp="1"/>
          </p:cNvSpPr>
          <p:nvPr>
            <p:ph idx="1"/>
          </p:nvPr>
        </p:nvSpPr>
        <p:spPr>
          <a:xfrm>
            <a:off x="381000" y="1590676"/>
            <a:ext cx="6429375" cy="417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5A067F-883A-C046-BC1B-3B49F8254542}"/>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5" name="Date Placeholder 4">
            <a:extLst>
              <a:ext uri="{FF2B5EF4-FFF2-40B4-BE49-F238E27FC236}">
                <a16:creationId xmlns:a16="http://schemas.microsoft.com/office/drawing/2014/main" id="{123EEE29-54A2-814D-A756-8384FB4B8EFB}"/>
              </a:ext>
            </a:extLst>
          </p:cNvPr>
          <p:cNvSpPr>
            <a:spLocks noGrp="1"/>
          </p:cNvSpPr>
          <p:nvPr>
            <p:ph type="dt" sz="half" idx="10"/>
          </p:nvPr>
        </p:nvSpPr>
        <p:spPr/>
        <p:txBody>
          <a:bodyPr/>
          <a:lstStyle/>
          <a:p>
            <a:fld id="{FE5C7A09-734E-7548-9E41-43E7C156F7D0}" type="datetime1">
              <a:rPr lang="en-CA" smtClean="0"/>
              <a:t>2024-05-28</a:t>
            </a:fld>
            <a:endParaRPr lang="en-CA"/>
          </a:p>
        </p:txBody>
      </p:sp>
      <p:sp>
        <p:nvSpPr>
          <p:cNvPr id="6" name="Footer Placeholder 5">
            <a:extLst>
              <a:ext uri="{FF2B5EF4-FFF2-40B4-BE49-F238E27FC236}">
                <a16:creationId xmlns:a16="http://schemas.microsoft.com/office/drawing/2014/main" id="{1838F5F0-4FE4-684E-B042-43D2300835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232F3-870A-4149-BCCC-EFCAEC69A4C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4135900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ubhead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480-BB79-4D45-9ABA-5884D15AE8B4}"/>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3">
            <a:extLst>
              <a:ext uri="{FF2B5EF4-FFF2-40B4-BE49-F238E27FC236}">
                <a16:creationId xmlns:a16="http://schemas.microsoft.com/office/drawing/2014/main" id="{E5FAD569-1D0F-9C4F-8E56-DA522C636DE6}"/>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7B651A37-8D00-4546-912A-52A4AD472847}"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25672073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2BCF4-A886-7149-8A95-F83F2BCA90D0}"/>
              </a:ext>
            </a:extLst>
          </p:cNvPr>
          <p:cNvSpPr>
            <a:spLocks noGrp="1"/>
          </p:cNvSpPr>
          <p:nvPr>
            <p:ph type="title"/>
          </p:nvPr>
        </p:nvSpPr>
        <p:spPr/>
        <p:txBody>
          <a:bodyPr/>
          <a:lstStyle/>
          <a:p>
            <a:r>
              <a:rPr lang="en-US"/>
              <a:t>Click to edit Master title style</a:t>
            </a:r>
            <a:endParaRPr lang="en-CA"/>
          </a:p>
        </p:txBody>
      </p:sp>
      <p:sp>
        <p:nvSpPr>
          <p:cNvPr id="3" name="Picture Placeholder 2">
            <a:extLst>
              <a:ext uri="{FF2B5EF4-FFF2-40B4-BE49-F238E27FC236}">
                <a16:creationId xmlns:a16="http://schemas.microsoft.com/office/drawing/2014/main" id="{18B84A97-9701-BF46-9397-077781D9F06A}"/>
              </a:ext>
            </a:extLst>
          </p:cNvPr>
          <p:cNvSpPr>
            <a:spLocks noGrp="1"/>
          </p:cNvSpPr>
          <p:nvPr>
            <p:ph type="pic" idx="1"/>
          </p:nvPr>
        </p:nvSpPr>
        <p:spPr>
          <a:xfrm>
            <a:off x="381000" y="1592263"/>
            <a:ext cx="7143750" cy="4902200"/>
          </a:xfr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1ABC8E8-47B4-8141-80D4-1FAEE45B3777}"/>
              </a:ext>
            </a:extLst>
          </p:cNvPr>
          <p:cNvSpPr>
            <a:spLocks noGrp="1"/>
          </p:cNvSpPr>
          <p:nvPr>
            <p:ph type="body" sz="half" idx="2"/>
          </p:nvPr>
        </p:nvSpPr>
        <p:spPr>
          <a:xfrm>
            <a:off x="8239124" y="1592264"/>
            <a:ext cx="35718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96E69F-3691-4845-9EA4-140698CF6642}"/>
              </a:ext>
            </a:extLst>
          </p:cNvPr>
          <p:cNvSpPr>
            <a:spLocks noGrp="1"/>
          </p:cNvSpPr>
          <p:nvPr>
            <p:ph type="dt" sz="half" idx="10"/>
          </p:nvPr>
        </p:nvSpPr>
        <p:spPr/>
        <p:txBody>
          <a:bodyPr/>
          <a:lstStyle/>
          <a:p>
            <a:fld id="{7301246A-41FF-3048-A43A-897A3529BA94}" type="datetime1">
              <a:rPr lang="en-CA" smtClean="0"/>
              <a:t>2024-05-28</a:t>
            </a:fld>
            <a:endParaRPr lang="en-CA"/>
          </a:p>
        </p:txBody>
      </p:sp>
      <p:sp>
        <p:nvSpPr>
          <p:cNvPr id="6" name="Footer Placeholder 5">
            <a:extLst>
              <a:ext uri="{FF2B5EF4-FFF2-40B4-BE49-F238E27FC236}">
                <a16:creationId xmlns:a16="http://schemas.microsoft.com/office/drawing/2014/main" id="{EF6407C2-4B87-F549-A795-7749607A50E1}"/>
              </a:ext>
            </a:extLst>
          </p:cNvPr>
          <p:cNvSpPr>
            <a:spLocks noGrp="1"/>
          </p:cNvSpPr>
          <p:nvPr>
            <p:ph type="ftr" sz="quarter" idx="11"/>
          </p:nvPr>
        </p:nvSpPr>
        <p:spPr>
          <a:xfrm>
            <a:off x="8239125" y="6229815"/>
            <a:ext cx="2860675" cy="260079"/>
          </a:xfrm>
        </p:spPr>
        <p:txBody>
          <a:bodyPr/>
          <a:lstStyle/>
          <a:p>
            <a:endParaRPr lang="en-CA"/>
          </a:p>
        </p:txBody>
      </p:sp>
      <p:sp>
        <p:nvSpPr>
          <p:cNvPr id="7" name="Slide Number Placeholder 6">
            <a:extLst>
              <a:ext uri="{FF2B5EF4-FFF2-40B4-BE49-F238E27FC236}">
                <a16:creationId xmlns:a16="http://schemas.microsoft.com/office/drawing/2014/main" id="{74B14144-75CA-5142-928C-A777A4A79B2E}"/>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61609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Subhead with Cap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1474-D3C0-7B47-A967-132913843826}"/>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0" y="1592264"/>
            <a:ext cx="7143749" cy="4902199"/>
          </a:xfrm>
        </p:spPr>
        <p:txBody>
          <a:bodyPr/>
          <a:lstStyle>
            <a:lvl1pPr marL="0" indent="0">
              <a:buNone/>
              <a:defRPr/>
            </a:lvl1pPr>
          </a:lstStyle>
          <a:p>
            <a:r>
              <a:rPr lang="en-US"/>
              <a:t>Click icon to add picture</a:t>
            </a:r>
            <a:endParaRPr lang="en-CA"/>
          </a:p>
        </p:txBody>
      </p:sp>
      <p:sp>
        <p:nvSpPr>
          <p:cNvPr id="14" name="Text Placeholder 5">
            <a:extLst>
              <a:ext uri="{FF2B5EF4-FFF2-40B4-BE49-F238E27FC236}">
                <a16:creationId xmlns:a16="http://schemas.microsoft.com/office/drawing/2014/main" id="{7696FF8B-5ED8-614E-9B8E-C740ED671E12}"/>
              </a:ext>
            </a:extLst>
          </p:cNvPr>
          <p:cNvSpPr>
            <a:spLocks noGrp="1"/>
          </p:cNvSpPr>
          <p:nvPr>
            <p:ph type="body" sz="quarter" idx="20"/>
          </p:nvPr>
        </p:nvSpPr>
        <p:spPr>
          <a:xfrm>
            <a:off x="8239124" y="1592264"/>
            <a:ext cx="35718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E074D5D-99DE-1042-944C-B3DACE16CD35}"/>
              </a:ext>
            </a:extLst>
          </p:cNvPr>
          <p:cNvSpPr>
            <a:spLocks noGrp="1"/>
          </p:cNvSpPr>
          <p:nvPr>
            <p:ph idx="21"/>
          </p:nvPr>
        </p:nvSpPr>
        <p:spPr>
          <a:xfrm>
            <a:off x="8239125" y="2145967"/>
            <a:ext cx="3571874" cy="3623007"/>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6A5D723A-74E6-6940-8C9C-B9D251B09B25}"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239125" y="6229815"/>
            <a:ext cx="2860675"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602813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914-084A-8E4E-9FDD-CFBF6871EFA5}"/>
              </a:ext>
            </a:extLst>
          </p:cNvPr>
          <p:cNvSpPr>
            <a:spLocks noGrp="1"/>
          </p:cNvSpPr>
          <p:nvPr>
            <p:ph type="title"/>
          </p:nvPr>
        </p:nvSpPr>
        <p:spPr>
          <a:xfrm>
            <a:off x="381000" y="441325"/>
            <a:ext cx="4991100"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1" y="1592263"/>
            <a:ext cx="4991100"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0531CFD-87A8-494D-8139-BA875FE90534}"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730960" y="6229815"/>
            <a:ext cx="2368840"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485636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5E865F-085B-0A47-9D78-027AE2DF844F}"/>
              </a:ext>
            </a:extLst>
          </p:cNvPr>
          <p:cNvSpPr/>
          <p:nvPr userDrawn="1"/>
        </p:nvSpPr>
        <p:spPr>
          <a:xfrm flipV="1">
            <a:off x="-1" y="0"/>
            <a:ext cx="12191999" cy="6858000"/>
          </a:xfrm>
          <a:prstGeom prst="rect">
            <a:avLst/>
          </a:prstGeom>
          <a:solidFill>
            <a:schemeClr val="bg1">
              <a:alpha val="3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1DA480-4620-6048-BF66-75E772721E1B}"/>
              </a:ext>
            </a:extLst>
          </p:cNvPr>
          <p:cNvSpPr>
            <a:spLocks noGrp="1"/>
          </p:cNvSpPr>
          <p:nvPr>
            <p:ph type="ctrTitle" hasCustomPrompt="1"/>
          </p:nvPr>
        </p:nvSpPr>
        <p:spPr>
          <a:xfrm>
            <a:off x="1808163" y="441325"/>
            <a:ext cx="8572500" cy="645253"/>
          </a:xfrm>
        </p:spPr>
        <p:txBody>
          <a:bodyPr anchor="b" anchorCtr="0">
            <a:normAutofit/>
          </a:bodyPr>
          <a:lstStyle>
            <a:lvl1pPr algn="ctr">
              <a:defRPr sz="2200">
                <a:solidFill>
                  <a:schemeClr val="tx1"/>
                </a:solidFill>
              </a:defRPr>
            </a:lvl1pPr>
          </a:lstStyle>
          <a:p>
            <a:r>
              <a:rPr lang="en-CA"/>
              <a:t>Presentation Title</a:t>
            </a:r>
          </a:p>
        </p:txBody>
      </p:sp>
      <p:pic>
        <p:nvPicPr>
          <p:cNvPr id="12" name="Graphic 11">
            <a:extLst>
              <a:ext uri="{FF2B5EF4-FFF2-40B4-BE49-F238E27FC236}">
                <a16:creationId xmlns:a16="http://schemas.microsoft.com/office/drawing/2014/main" id="{3EE0B66E-F1BF-3240-92CE-1BE66AD283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75820" y="2568728"/>
            <a:ext cx="3240360" cy="1720544"/>
          </a:xfrm>
          <a:prstGeom prst="rect">
            <a:avLst/>
          </a:prstGeom>
        </p:spPr>
      </p:pic>
      <p:sp>
        <p:nvSpPr>
          <p:cNvPr id="9" name="Date Placeholder 3">
            <a:extLst>
              <a:ext uri="{FF2B5EF4-FFF2-40B4-BE49-F238E27FC236}">
                <a16:creationId xmlns:a16="http://schemas.microsoft.com/office/drawing/2014/main" id="{7ECF3DFD-68AC-A24D-8035-BEEAC846726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3958FF6-D0ED-2B4D-9DA0-4818BA59518A}" type="datetime1">
              <a:rPr lang="en-CA" smtClean="0"/>
              <a:t>2024-05-28</a:t>
            </a:fld>
            <a:endParaRPr lang="en-CA"/>
          </a:p>
        </p:txBody>
      </p:sp>
      <p:sp>
        <p:nvSpPr>
          <p:cNvPr id="10" name="Footer Placeholder 4">
            <a:extLst>
              <a:ext uri="{FF2B5EF4-FFF2-40B4-BE49-F238E27FC236}">
                <a16:creationId xmlns:a16="http://schemas.microsoft.com/office/drawing/2014/main" id="{EEBF229A-C120-C141-81E3-0E3933FF970E}"/>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54A72F33-1DDF-7E4C-A27F-B3AD6A894CA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74742F17-B68C-0443-92E4-A11919673C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98681" y="5908354"/>
            <a:ext cx="1594639" cy="583405"/>
          </a:xfrm>
          <a:prstGeom prst="rect">
            <a:avLst/>
          </a:prstGeom>
        </p:spPr>
      </p:pic>
      <p:sp>
        <p:nvSpPr>
          <p:cNvPr id="15" name="Text Placeholder 2">
            <a:extLst>
              <a:ext uri="{FF2B5EF4-FFF2-40B4-BE49-F238E27FC236}">
                <a16:creationId xmlns:a16="http://schemas.microsoft.com/office/drawing/2014/main" id="{BDBAE5BA-798A-3E43-B9E1-17134A265AC5}"/>
              </a:ext>
            </a:extLst>
          </p:cNvPr>
          <p:cNvSpPr>
            <a:spLocks noGrp="1"/>
          </p:cNvSpPr>
          <p:nvPr>
            <p:ph type="body" sz="quarter" idx="13" hasCustomPrompt="1"/>
          </p:nvPr>
        </p:nvSpPr>
        <p:spPr>
          <a:xfrm>
            <a:off x="1808163" y="1086578"/>
            <a:ext cx="8572500" cy="485655"/>
          </a:xfrm>
        </p:spPr>
        <p:txBody>
          <a:bodyPr>
            <a:noAutofit/>
          </a:bodyPr>
          <a:lstStyle>
            <a:lvl1pPr marL="0" indent="0" algn="ctr">
              <a:lnSpc>
                <a:spcPct val="100000"/>
              </a:lnSpc>
              <a:spcBef>
                <a:spcPts val="0"/>
              </a:spcBef>
              <a:buNone/>
              <a:defRPr sz="1400">
                <a:solidFill>
                  <a:schemeClr val="tx1"/>
                </a:solidFill>
              </a:defRPr>
            </a:lvl1pPr>
          </a:lstStyle>
          <a:p>
            <a:r>
              <a:rPr lang="en-CA"/>
              <a:t>Presentation Subtitle or Date</a:t>
            </a:r>
          </a:p>
        </p:txBody>
      </p:sp>
    </p:spTree>
    <p:extLst>
      <p:ext uri="{BB962C8B-B14F-4D97-AF65-F5344CB8AC3E}">
        <p14:creationId xmlns:p14="http://schemas.microsoft.com/office/powerpoint/2010/main" val="3658255699"/>
      </p:ext>
    </p:extLst>
  </p:cSld>
  <p:clrMapOvr>
    <a:overrideClrMapping bg1="dk1" tx1="lt1" bg2="dk2" tx2="lt1"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ubhead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0969-918A-7A4D-88D1-1D843926707E}"/>
              </a:ext>
            </a:extLst>
          </p:cNvPr>
          <p:cNvSpPr>
            <a:spLocks noGrp="1"/>
          </p:cNvSpPr>
          <p:nvPr>
            <p:ph type="title"/>
          </p:nvPr>
        </p:nvSpPr>
        <p:spPr>
          <a:xfrm>
            <a:off x="381000" y="441325"/>
            <a:ext cx="5003090" cy="989849"/>
          </a:xfrm>
        </p:spPr>
        <p:txBody>
          <a:bodyPr/>
          <a:lstStyle/>
          <a:p>
            <a:r>
              <a:rPr lang="en-US"/>
              <a:t>Click to edit Master title style</a:t>
            </a:r>
            <a:endParaRPr lang="en-CA"/>
          </a:p>
        </p:txBody>
      </p:sp>
      <p:sp>
        <p:nvSpPr>
          <p:cNvPr id="14" name="Text Placeholder 5">
            <a:extLst>
              <a:ext uri="{FF2B5EF4-FFF2-40B4-BE49-F238E27FC236}">
                <a16:creationId xmlns:a16="http://schemas.microsoft.com/office/drawing/2014/main" id="{0FA76A3C-4532-3C44-B71D-5A5FD02F8E10}"/>
              </a:ext>
            </a:extLst>
          </p:cNvPr>
          <p:cNvSpPr>
            <a:spLocks noGrp="1"/>
          </p:cNvSpPr>
          <p:nvPr>
            <p:ph type="body" sz="quarter" idx="14"/>
          </p:nvPr>
        </p:nvSpPr>
        <p:spPr>
          <a:xfrm>
            <a:off x="381000" y="1592263"/>
            <a:ext cx="5003091"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3" name="Content Placeholder 2">
            <a:extLst>
              <a:ext uri="{FF2B5EF4-FFF2-40B4-BE49-F238E27FC236}">
                <a16:creationId xmlns:a16="http://schemas.microsoft.com/office/drawing/2014/main" id="{365EC8CE-CED9-A644-83C1-E00A54AC4865}"/>
              </a:ext>
            </a:extLst>
          </p:cNvPr>
          <p:cNvSpPr>
            <a:spLocks noGrp="1"/>
          </p:cNvSpPr>
          <p:nvPr>
            <p:ph idx="1"/>
          </p:nvPr>
        </p:nvSpPr>
        <p:spPr>
          <a:xfrm>
            <a:off x="381001" y="2145967"/>
            <a:ext cx="5003090"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82A55C61-564F-404F-B399-6A9C4F0C99FE}"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003389565"/>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with Descriptions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C5B92-FBA1-3647-B9A6-241C3E710F43}"/>
              </a:ext>
            </a:extLst>
          </p:cNvPr>
          <p:cNvSpPr>
            <a:spLocks noGrp="1"/>
          </p:cNvSpPr>
          <p:nvPr>
            <p:ph type="title"/>
          </p:nvPr>
        </p:nvSpPr>
        <p:spPr/>
        <p:txBody>
          <a:bodyPr/>
          <a:lstStyle/>
          <a:p>
            <a:r>
              <a:rPr lang="en-US"/>
              <a:t>Click to edit Master title style</a:t>
            </a:r>
            <a:endParaRPr lang="en-CA"/>
          </a:p>
        </p:txBody>
      </p:sp>
      <p:sp>
        <p:nvSpPr>
          <p:cNvPr id="21" name="Picture Placeholder 2">
            <a:extLst>
              <a:ext uri="{FF2B5EF4-FFF2-40B4-BE49-F238E27FC236}">
                <a16:creationId xmlns:a16="http://schemas.microsoft.com/office/drawing/2014/main" id="{2A72B1B5-E2B6-B04E-8156-F1A5BE8B772B}"/>
              </a:ext>
            </a:extLst>
          </p:cNvPr>
          <p:cNvSpPr>
            <a:spLocks noGrp="1" noChangeAspect="1"/>
          </p:cNvSpPr>
          <p:nvPr>
            <p:ph type="pic" sz="quarter" idx="13"/>
          </p:nvPr>
        </p:nvSpPr>
        <p:spPr>
          <a:xfrm>
            <a:off x="422226"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9" name="Text Placeholder 2">
            <a:extLst>
              <a:ext uri="{FF2B5EF4-FFF2-40B4-BE49-F238E27FC236}">
                <a16:creationId xmlns:a16="http://schemas.microsoft.com/office/drawing/2014/main" id="{74E7F2DE-2C36-FF49-B781-64ED3F5331C1}"/>
              </a:ext>
            </a:extLst>
          </p:cNvPr>
          <p:cNvSpPr>
            <a:spLocks noGrp="1"/>
          </p:cNvSpPr>
          <p:nvPr>
            <p:ph type="body" sz="quarter" idx="17"/>
          </p:nvPr>
        </p:nvSpPr>
        <p:spPr>
          <a:xfrm>
            <a:off x="1814500" y="1592262"/>
            <a:ext cx="3568714" cy="4176713"/>
          </a:xfrm>
        </p:spPr>
        <p:txBody>
          <a:bodyPr>
            <a:normAutofit/>
          </a:bodyPr>
          <a:lstStyle>
            <a:lvl1pPr>
              <a:defRPr sz="1400"/>
            </a:lvl1pPr>
          </a:lstStyle>
          <a:p>
            <a:pPr lvl="0"/>
            <a:r>
              <a:rPr lang="en-US"/>
              <a:t>Click to edit Master text styles</a:t>
            </a:r>
          </a:p>
        </p:txBody>
      </p:sp>
      <p:sp>
        <p:nvSpPr>
          <p:cNvPr id="31" name="Picture Placeholder 2">
            <a:extLst>
              <a:ext uri="{FF2B5EF4-FFF2-40B4-BE49-F238E27FC236}">
                <a16:creationId xmlns:a16="http://schemas.microsoft.com/office/drawing/2014/main" id="{F1EFE7AC-6C50-8A4D-B3B2-950CFD780090}"/>
              </a:ext>
            </a:extLst>
          </p:cNvPr>
          <p:cNvSpPr>
            <a:spLocks noGrp="1" noChangeAspect="1"/>
          </p:cNvSpPr>
          <p:nvPr>
            <p:ph type="pic" sz="quarter" idx="18"/>
          </p:nvPr>
        </p:nvSpPr>
        <p:spPr>
          <a:xfrm>
            <a:off x="6428005"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32" name="Text Placeholder 2">
            <a:extLst>
              <a:ext uri="{FF2B5EF4-FFF2-40B4-BE49-F238E27FC236}">
                <a16:creationId xmlns:a16="http://schemas.microsoft.com/office/drawing/2014/main" id="{DA1B9E1F-8070-8D48-B0BC-EA29EBA10AC1}"/>
              </a:ext>
            </a:extLst>
          </p:cNvPr>
          <p:cNvSpPr>
            <a:spLocks noGrp="1"/>
          </p:cNvSpPr>
          <p:nvPr>
            <p:ph type="body" sz="quarter" idx="19"/>
          </p:nvPr>
        </p:nvSpPr>
        <p:spPr>
          <a:xfrm>
            <a:off x="7820279" y="1592263"/>
            <a:ext cx="3568714" cy="4176712"/>
          </a:xfrm>
        </p:spPr>
        <p:txBody>
          <a:bodyPr>
            <a:normAutofit/>
          </a:bodyPr>
          <a:lstStyle>
            <a:lvl1pPr>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21DAE1E5-D274-F74E-B2FC-240B88603360}" type="datetime1">
              <a:rPr lang="en-CA" smtClean="0"/>
              <a:t>2024-05-28</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368607F3-C9B1-4040-8573-461C27317DC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88171"/>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s with Descriptions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6519-0532-7C4B-9FA9-9D0D9DD2FA19}"/>
              </a:ext>
            </a:extLst>
          </p:cNvPr>
          <p:cNvSpPr>
            <a:spLocks noGrp="1"/>
          </p:cNvSpPr>
          <p:nvPr>
            <p:ph type="title"/>
          </p:nvPr>
        </p:nvSpPr>
        <p:spPr/>
        <p:txBody>
          <a:bodyPr/>
          <a:lstStyle/>
          <a:p>
            <a:r>
              <a:rPr lang="en-US"/>
              <a:t>Click to edit Master title style</a:t>
            </a:r>
            <a:endParaRPr lang="en-CA"/>
          </a:p>
        </p:txBody>
      </p:sp>
      <p:sp>
        <p:nvSpPr>
          <p:cNvPr id="12" name="Picture Placeholder 2">
            <a:extLst>
              <a:ext uri="{FF2B5EF4-FFF2-40B4-BE49-F238E27FC236}">
                <a16:creationId xmlns:a16="http://schemas.microsoft.com/office/drawing/2014/main" id="{D6C5A4BB-3493-2242-919E-B698F5468C07}"/>
              </a:ext>
            </a:extLst>
          </p:cNvPr>
          <p:cNvSpPr>
            <a:spLocks noGrp="1" noChangeAspect="1"/>
          </p:cNvSpPr>
          <p:nvPr>
            <p:ph type="pic" sz="quarter" idx="13"/>
          </p:nvPr>
        </p:nvSpPr>
        <p:spPr>
          <a:xfrm>
            <a:off x="893653"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type="body" idx="17"/>
          </p:nvPr>
        </p:nvSpPr>
        <p:spPr>
          <a:xfrm>
            <a:off x="893653"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6" name="Picture Placeholder 2">
            <a:extLst>
              <a:ext uri="{FF2B5EF4-FFF2-40B4-BE49-F238E27FC236}">
                <a16:creationId xmlns:a16="http://schemas.microsoft.com/office/drawing/2014/main" id="{B3626523-D401-574F-ABBC-A53AB583C5B3}"/>
              </a:ext>
            </a:extLst>
          </p:cNvPr>
          <p:cNvSpPr>
            <a:spLocks noGrp="1" noChangeAspect="1"/>
          </p:cNvSpPr>
          <p:nvPr>
            <p:ph type="pic" sz="quarter" idx="23"/>
          </p:nvPr>
        </p:nvSpPr>
        <p:spPr>
          <a:xfrm>
            <a:off x="4434620"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5" name="Content Placeholder 2">
            <a:extLst>
              <a:ext uri="{FF2B5EF4-FFF2-40B4-BE49-F238E27FC236}">
                <a16:creationId xmlns:a16="http://schemas.microsoft.com/office/drawing/2014/main" id="{5C6784AB-34D5-1149-80A6-0894445D8A44}"/>
              </a:ext>
            </a:extLst>
          </p:cNvPr>
          <p:cNvSpPr>
            <a:spLocks noGrp="1"/>
          </p:cNvSpPr>
          <p:nvPr>
            <p:ph type="body" idx="22"/>
          </p:nvPr>
        </p:nvSpPr>
        <p:spPr>
          <a:xfrm>
            <a:off x="4440238" y="2921671"/>
            <a:ext cx="2849769"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8" name="Picture Placeholder 2">
            <a:extLst>
              <a:ext uri="{FF2B5EF4-FFF2-40B4-BE49-F238E27FC236}">
                <a16:creationId xmlns:a16="http://schemas.microsoft.com/office/drawing/2014/main" id="{C507C210-106E-F54C-A9C9-B68D9AD82693}"/>
              </a:ext>
            </a:extLst>
          </p:cNvPr>
          <p:cNvSpPr>
            <a:spLocks noGrp="1" noChangeAspect="1"/>
          </p:cNvSpPr>
          <p:nvPr>
            <p:ph type="pic" sz="quarter" idx="25"/>
          </p:nvPr>
        </p:nvSpPr>
        <p:spPr>
          <a:xfrm>
            <a:off x="7975587"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7" name="Content Placeholder 2">
            <a:extLst>
              <a:ext uri="{FF2B5EF4-FFF2-40B4-BE49-F238E27FC236}">
                <a16:creationId xmlns:a16="http://schemas.microsoft.com/office/drawing/2014/main" id="{FE04915A-9863-374E-BCFE-0C1BD5F1572A}"/>
              </a:ext>
            </a:extLst>
          </p:cNvPr>
          <p:cNvSpPr>
            <a:spLocks noGrp="1"/>
          </p:cNvSpPr>
          <p:nvPr>
            <p:ph type="body" idx="24"/>
          </p:nvPr>
        </p:nvSpPr>
        <p:spPr>
          <a:xfrm>
            <a:off x="7975587"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5CE84035-3A00-6B4E-8415-5CD67CC21364}" type="datetime1">
              <a:rPr lang="en-CA" smtClean="0"/>
              <a:t>2024-05-28</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3" name="Straight Connector 12">
            <a:extLst>
              <a:ext uri="{FF2B5EF4-FFF2-40B4-BE49-F238E27FC236}">
                <a16:creationId xmlns:a16="http://schemas.microsoft.com/office/drawing/2014/main" id="{71C2FD06-AE26-2C49-BFDD-3DF837CD9E80}"/>
              </a:ext>
            </a:extLst>
          </p:cNvPr>
          <p:cNvCxnSpPr>
            <a:cxnSpLocks/>
          </p:cNvCxnSpPr>
          <p:nvPr userDrawn="1"/>
        </p:nvCxnSpPr>
        <p:spPr>
          <a:xfrm>
            <a:off x="4099380"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5E761-B6DF-E645-8C12-5A6334505C57}"/>
              </a:ext>
            </a:extLst>
          </p:cNvPr>
          <p:cNvCxnSpPr>
            <a:cxnSpLocks/>
          </p:cNvCxnSpPr>
          <p:nvPr userDrawn="1"/>
        </p:nvCxnSpPr>
        <p:spPr>
          <a:xfrm>
            <a:off x="7633533"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663250"/>
      </p:ext>
    </p:extLst>
  </p:cSld>
  <p:clrMapOvr>
    <a:masterClrMapping/>
  </p:clrMapOvr>
  <p:extLst>
    <p:ext uri="{DCECCB84-F9BA-43D5-87BE-67443E8EF086}">
      <p15:sldGuideLst xmlns:p15="http://schemas.microsoft.com/office/powerpoint/2012/main">
        <p15:guide id="1" pos="7106">
          <p15:clr>
            <a:srgbClr val="FBAE40"/>
          </p15:clr>
        </p15:guide>
        <p15:guide id="2" pos="2366">
          <p15:clr>
            <a:srgbClr val="FBAE40"/>
          </p15:clr>
        </p15:guide>
        <p15:guide id="3" pos="2797" userDrawn="1">
          <p15:clr>
            <a:srgbClr val="FBAE40"/>
          </p15:clr>
        </p15:guide>
        <p15:guide id="4" pos="5019">
          <p15:clr>
            <a:srgbClr val="FBAE40"/>
          </p15:clr>
        </p15:guide>
        <p15:guide id="5" pos="458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with Descriptions -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1FA4-8589-564C-8B4D-21B4242F71A7}"/>
              </a:ext>
            </a:extLst>
          </p:cNvPr>
          <p:cNvSpPr>
            <a:spLocks noGrp="1"/>
          </p:cNvSpPr>
          <p:nvPr>
            <p:ph type="title"/>
          </p:nvPr>
        </p:nvSpPr>
        <p:spPr/>
        <p:txBody>
          <a:bodyPr/>
          <a:lstStyle/>
          <a:p>
            <a:r>
              <a:rPr lang="en-US"/>
              <a:t>Click to edit Master title style</a:t>
            </a:r>
            <a:endParaRPr lang="en-CA"/>
          </a:p>
        </p:txBody>
      </p:sp>
      <p:sp>
        <p:nvSpPr>
          <p:cNvPr id="19" name="Picture Placeholder 2">
            <a:extLst>
              <a:ext uri="{FF2B5EF4-FFF2-40B4-BE49-F238E27FC236}">
                <a16:creationId xmlns:a16="http://schemas.microsoft.com/office/drawing/2014/main" id="{136496C0-1BFE-CE4D-9200-2CC0E910138C}"/>
              </a:ext>
            </a:extLst>
          </p:cNvPr>
          <p:cNvSpPr>
            <a:spLocks noGrp="1" noChangeAspect="1"/>
          </p:cNvSpPr>
          <p:nvPr>
            <p:ph type="pic" sz="quarter" idx="23"/>
          </p:nvPr>
        </p:nvSpPr>
        <p:spPr>
          <a:xfrm>
            <a:off x="893653"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4" name="Text Placeholder 16">
            <a:extLst>
              <a:ext uri="{FF2B5EF4-FFF2-40B4-BE49-F238E27FC236}">
                <a16:creationId xmlns:a16="http://schemas.microsoft.com/office/drawing/2014/main" id="{5DAFEBCF-49E1-614A-80CF-86DA431900B6}"/>
              </a:ext>
            </a:extLst>
          </p:cNvPr>
          <p:cNvSpPr>
            <a:spLocks noGrp="1"/>
          </p:cNvSpPr>
          <p:nvPr>
            <p:ph type="body" sz="quarter" idx="25"/>
          </p:nvPr>
        </p:nvSpPr>
        <p:spPr>
          <a:xfrm>
            <a:off x="2285928" y="1603663"/>
            <a:ext cx="3396416" cy="1751090"/>
          </a:xfrm>
        </p:spPr>
        <p:txBody>
          <a:bodyPr>
            <a:normAutofit/>
          </a:bodyPr>
          <a:lstStyle>
            <a:lvl1pPr marL="0" indent="0">
              <a:buNone/>
              <a:defRPr sz="1400"/>
            </a:lvl1pPr>
          </a:lstStyle>
          <a:p>
            <a:pPr lvl="0"/>
            <a:r>
              <a:rPr lang="en-US"/>
              <a:t>Click to edit Master text styles</a:t>
            </a:r>
          </a:p>
        </p:txBody>
      </p:sp>
      <p:sp>
        <p:nvSpPr>
          <p:cNvPr id="23" name="Picture Placeholder 2">
            <a:extLst>
              <a:ext uri="{FF2B5EF4-FFF2-40B4-BE49-F238E27FC236}">
                <a16:creationId xmlns:a16="http://schemas.microsoft.com/office/drawing/2014/main" id="{8A6C41E9-E75F-AA41-809E-FB420CBF4FC7}"/>
              </a:ext>
            </a:extLst>
          </p:cNvPr>
          <p:cNvSpPr>
            <a:spLocks noGrp="1" noChangeAspect="1"/>
          </p:cNvSpPr>
          <p:nvPr>
            <p:ph type="pic" sz="quarter" idx="24"/>
          </p:nvPr>
        </p:nvSpPr>
        <p:spPr>
          <a:xfrm>
            <a:off x="6426706"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5" name="Text Placeholder 16">
            <a:extLst>
              <a:ext uri="{FF2B5EF4-FFF2-40B4-BE49-F238E27FC236}">
                <a16:creationId xmlns:a16="http://schemas.microsoft.com/office/drawing/2014/main" id="{BBFF9FBA-DD88-1141-8BB3-4F4C207F31FC}"/>
              </a:ext>
            </a:extLst>
          </p:cNvPr>
          <p:cNvSpPr>
            <a:spLocks noGrp="1"/>
          </p:cNvSpPr>
          <p:nvPr>
            <p:ph type="body" sz="quarter" idx="26"/>
          </p:nvPr>
        </p:nvSpPr>
        <p:spPr>
          <a:xfrm>
            <a:off x="7818981" y="1591731"/>
            <a:ext cx="3396416" cy="1751090"/>
          </a:xfrm>
        </p:spPr>
        <p:txBody>
          <a:bodyPr>
            <a:normAutofit/>
          </a:bodyPr>
          <a:lstStyle>
            <a:lvl1pPr marL="0" indent="0">
              <a:buNone/>
              <a:defRPr sz="1400"/>
            </a:lvl1pPr>
          </a:lstStyle>
          <a:p>
            <a:pPr lvl="0"/>
            <a:r>
              <a:rPr lang="en-US"/>
              <a:t>Click to edit Master text styles</a:t>
            </a:r>
          </a:p>
        </p:txBody>
      </p:sp>
      <p:sp>
        <p:nvSpPr>
          <p:cNvPr id="16" name="Picture Placeholder 2">
            <a:extLst>
              <a:ext uri="{FF2B5EF4-FFF2-40B4-BE49-F238E27FC236}">
                <a16:creationId xmlns:a16="http://schemas.microsoft.com/office/drawing/2014/main" id="{99381994-618A-3C44-8618-AABB14F1506F}"/>
              </a:ext>
            </a:extLst>
          </p:cNvPr>
          <p:cNvSpPr>
            <a:spLocks noGrp="1" noChangeAspect="1"/>
          </p:cNvSpPr>
          <p:nvPr>
            <p:ph type="pic" sz="quarter" idx="17"/>
          </p:nvPr>
        </p:nvSpPr>
        <p:spPr>
          <a:xfrm>
            <a:off x="893653"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1" name="Text Placeholder 16">
            <a:extLst>
              <a:ext uri="{FF2B5EF4-FFF2-40B4-BE49-F238E27FC236}">
                <a16:creationId xmlns:a16="http://schemas.microsoft.com/office/drawing/2014/main" id="{B972DB0D-D400-5848-9A57-7EFD02099860}"/>
              </a:ext>
            </a:extLst>
          </p:cNvPr>
          <p:cNvSpPr>
            <a:spLocks noGrp="1"/>
          </p:cNvSpPr>
          <p:nvPr>
            <p:ph type="body" sz="quarter" idx="21"/>
          </p:nvPr>
        </p:nvSpPr>
        <p:spPr>
          <a:xfrm>
            <a:off x="2285928" y="4013649"/>
            <a:ext cx="3396416" cy="1751090"/>
          </a:xfrm>
        </p:spPr>
        <p:txBody>
          <a:bodyPr>
            <a:normAutofit/>
          </a:bodyPr>
          <a:lstStyle>
            <a:lvl1pPr marL="0" indent="0">
              <a:buNone/>
              <a:defRPr sz="1400"/>
            </a:lvl1pPr>
          </a:lstStyle>
          <a:p>
            <a:pPr lvl="0"/>
            <a:r>
              <a:rPr lang="en-US"/>
              <a:t>Click to edit Master text styles</a:t>
            </a:r>
          </a:p>
        </p:txBody>
      </p:sp>
      <p:sp>
        <p:nvSpPr>
          <p:cNvPr id="18" name="Picture Placeholder 2">
            <a:extLst>
              <a:ext uri="{FF2B5EF4-FFF2-40B4-BE49-F238E27FC236}">
                <a16:creationId xmlns:a16="http://schemas.microsoft.com/office/drawing/2014/main" id="{304CEAB8-9EEB-214D-8C2F-EC98B2FCD0C0}"/>
              </a:ext>
            </a:extLst>
          </p:cNvPr>
          <p:cNvSpPr>
            <a:spLocks noGrp="1" noChangeAspect="1"/>
          </p:cNvSpPr>
          <p:nvPr>
            <p:ph type="pic" sz="quarter" idx="19"/>
          </p:nvPr>
        </p:nvSpPr>
        <p:spPr>
          <a:xfrm>
            <a:off x="6426706"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2" name="Text Placeholder 16">
            <a:extLst>
              <a:ext uri="{FF2B5EF4-FFF2-40B4-BE49-F238E27FC236}">
                <a16:creationId xmlns:a16="http://schemas.microsoft.com/office/drawing/2014/main" id="{8207CBAE-5643-1B43-87D2-81EC2D696AF5}"/>
              </a:ext>
            </a:extLst>
          </p:cNvPr>
          <p:cNvSpPr>
            <a:spLocks noGrp="1"/>
          </p:cNvSpPr>
          <p:nvPr>
            <p:ph type="body" sz="quarter" idx="22"/>
          </p:nvPr>
        </p:nvSpPr>
        <p:spPr>
          <a:xfrm>
            <a:off x="7818981" y="4001717"/>
            <a:ext cx="3396416" cy="1751090"/>
          </a:xfrm>
        </p:spPr>
        <p:txBody>
          <a:bodyPr>
            <a:normAutofit/>
          </a:bodyPr>
          <a:lstStyle>
            <a:lvl1pPr marL="0" indent="0">
              <a:buNone/>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4A1BE50-3C46-434A-860D-C27D87407209}" type="datetime1">
              <a:rPr lang="en-CA" smtClean="0"/>
              <a:t>2024-05-28</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3B49D52E-6E64-424D-9315-C95FA7737A28}"/>
              </a:ext>
            </a:extLst>
          </p:cNvPr>
          <p:cNvCxnSpPr>
            <a:cxnSpLocks/>
          </p:cNvCxnSpPr>
          <p:nvPr userDrawn="1"/>
        </p:nvCxnSpPr>
        <p:spPr>
          <a:xfrm>
            <a:off x="774503" y="3695202"/>
            <a:ext cx="10642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1E9422-46C3-734C-A068-7F81B94FDCED}"/>
              </a:ext>
            </a:extLst>
          </p:cNvPr>
          <p:cNvCxnSpPr>
            <a:cxnSpLocks/>
          </p:cNvCxnSpPr>
          <p:nvPr userDrawn="1"/>
        </p:nvCxnSpPr>
        <p:spPr>
          <a:xfrm>
            <a:off x="6096000" y="1592263"/>
            <a:ext cx="0" cy="417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685300"/>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A5C6-B6D6-8F49-A809-D550B8736F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1592263"/>
            <a:ext cx="6429371" cy="417671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AF07C545-E8A2-214D-B8EA-9AF78FC07C66}"/>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8774C250-6ABF-5A48-BB1A-4E56FF798463}"/>
              </a:ext>
            </a:extLst>
          </p:cNvPr>
          <p:cNvSpPr>
            <a:spLocks noGrp="1"/>
          </p:cNvSpPr>
          <p:nvPr>
            <p:ph type="body" idx="14" hasCustomPrompt="1"/>
          </p:nvPr>
        </p:nvSpPr>
        <p:spPr>
          <a:xfrm>
            <a:off x="7761326" y="2124222"/>
            <a:ext cx="3575050" cy="2598864"/>
          </a:xfrm>
        </p:spPr>
        <p:txBody>
          <a:bodyPr>
            <a:norm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2200" b="0" i="0">
                <a:latin typeface="Times" pitchFamily="2" charset="0"/>
              </a:defRPr>
            </a:lvl1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en-CA"/>
              <a:t>Click to add quote text</a:t>
            </a:r>
          </a:p>
        </p:txBody>
      </p:sp>
      <p:sp>
        <p:nvSpPr>
          <p:cNvPr id="12" name="Picture Placeholder 2">
            <a:extLst>
              <a:ext uri="{FF2B5EF4-FFF2-40B4-BE49-F238E27FC236}">
                <a16:creationId xmlns:a16="http://schemas.microsoft.com/office/drawing/2014/main" id="{91E674F5-064B-E443-8C56-1A475A6506A2}"/>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3" name="Text Placeholder 4">
            <a:extLst>
              <a:ext uri="{FF2B5EF4-FFF2-40B4-BE49-F238E27FC236}">
                <a16:creationId xmlns:a16="http://schemas.microsoft.com/office/drawing/2014/main" id="{C8D13537-522E-8546-9470-90870D36AA66}"/>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945AD138-30AA-0A47-B8AD-167AED96891C}"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D1BCEB1A-B3C9-B94C-964C-8D029A6DC9D7}"/>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7383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ubhead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D27-8C18-9747-95A9-63502B6FA4C0}"/>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Picture Placeholder 2">
            <a:extLst>
              <a:ext uri="{FF2B5EF4-FFF2-40B4-BE49-F238E27FC236}">
                <a16:creationId xmlns:a16="http://schemas.microsoft.com/office/drawing/2014/main" id="{8557193E-D5A9-FA49-A4C2-C6B4E15CAC04}"/>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21" name="Content Placeholder 2">
            <a:extLst>
              <a:ext uri="{FF2B5EF4-FFF2-40B4-BE49-F238E27FC236}">
                <a16:creationId xmlns:a16="http://schemas.microsoft.com/office/drawing/2014/main" id="{B68C4A1E-2A3E-B54A-9B93-C3517E010AE7}"/>
              </a:ext>
            </a:extLst>
          </p:cNvPr>
          <p:cNvSpPr>
            <a:spLocks noGrp="1"/>
          </p:cNvSpPr>
          <p:nvPr>
            <p:ph type="body" idx="17" hasCustomPrompt="1"/>
          </p:nvPr>
        </p:nvSpPr>
        <p:spPr>
          <a:xfrm>
            <a:off x="7761326" y="2124222"/>
            <a:ext cx="3575050" cy="2598864"/>
          </a:xfrm>
        </p:spPr>
        <p:txBody>
          <a:bodyPr>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22" name="Picture Placeholder 2">
            <a:extLst>
              <a:ext uri="{FF2B5EF4-FFF2-40B4-BE49-F238E27FC236}">
                <a16:creationId xmlns:a16="http://schemas.microsoft.com/office/drawing/2014/main" id="{8AE9CCAC-0C72-8248-A5D1-62CA8FEABECC}"/>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23" name="Text Placeholder 4">
            <a:extLst>
              <a:ext uri="{FF2B5EF4-FFF2-40B4-BE49-F238E27FC236}">
                <a16:creationId xmlns:a16="http://schemas.microsoft.com/office/drawing/2014/main" id="{9980DE37-E068-5C4A-B802-DF0BDF99AF48}"/>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4990978-52AC-B046-97A0-FAFF4E4B51C4}"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8" name="Straight Connector 17">
            <a:extLst>
              <a:ext uri="{FF2B5EF4-FFF2-40B4-BE49-F238E27FC236}">
                <a16:creationId xmlns:a16="http://schemas.microsoft.com/office/drawing/2014/main" id="{603B8325-540B-6E4F-A47E-5BE09806C54F}"/>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19860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 Photo, Gradient Overlay">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6EF4062-3E45-BE44-8031-CA76D9A4701D}"/>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hasCustomPrompt="1"/>
          </p:nvPr>
        </p:nvSpPr>
        <p:spPr>
          <a:xfrm>
            <a:off x="0" y="0"/>
            <a:ext cx="12192000" cy="6858000"/>
          </a:xfrm>
        </p:spPr>
        <p:txBody>
          <a:bodyPr/>
          <a:lstStyle>
            <a:lvl1pPr marL="0" indent="0">
              <a:buNone/>
              <a:defRPr>
                <a:highlight>
                  <a:srgbClr val="FF0000"/>
                </a:highlight>
              </a:defRPr>
            </a:lvl1pPr>
          </a:lstStyle>
          <a:p>
            <a:r>
              <a:rPr lang="en-US"/>
              <a:t>To change or insert the background image, you will need to access it by first moving the gradient block that is placed over the image (this gradient helps to ensure legibility of the quote). To move the gradient block, select it and shift the position so you can click on the picture icon in the center of the slide. After inserting the image, move the gradient block back to its original position. </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0" y="0"/>
            <a:ext cx="8239125" cy="6858000"/>
          </a:xfrm>
          <a:gradFill>
            <a:gsLst>
              <a:gs pos="100000">
                <a:schemeClr val="bg1">
                  <a:alpha val="0"/>
                </a:schemeClr>
              </a:gs>
              <a:gs pos="65000">
                <a:schemeClr val="bg1">
                  <a:alpha val="46074"/>
                </a:schemeClr>
              </a:gs>
            </a:gsLst>
            <a:lin ang="0" scaled="0"/>
          </a:gra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8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8" name="Date Placeholder 3">
            <a:extLst>
              <a:ext uri="{FF2B5EF4-FFF2-40B4-BE49-F238E27FC236}">
                <a16:creationId xmlns:a16="http://schemas.microsoft.com/office/drawing/2014/main" id="{CD953424-7352-F14E-98DA-56EFE40B055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CEBB640-AFD7-DC42-B000-990844F3B1D3}" type="datetime1">
              <a:rPr lang="en-CA" smtClean="0"/>
              <a:t>2024-05-28</a:t>
            </a:fld>
            <a:endParaRPr lang="en-CA"/>
          </a:p>
        </p:txBody>
      </p:sp>
      <p:sp>
        <p:nvSpPr>
          <p:cNvPr id="19" name="Footer Placeholder 4">
            <a:extLst>
              <a:ext uri="{FF2B5EF4-FFF2-40B4-BE49-F238E27FC236}">
                <a16:creationId xmlns:a16="http://schemas.microsoft.com/office/drawing/2014/main" id="{43657A8E-6A99-D24C-8885-D01CADD95493}"/>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20" name="Slide Number Placeholder 5">
            <a:extLst>
              <a:ext uri="{FF2B5EF4-FFF2-40B4-BE49-F238E27FC236}">
                <a16:creationId xmlns:a16="http://schemas.microsoft.com/office/drawing/2014/main" id="{775B80B7-B507-8145-8DBD-857CAFE74D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070790087"/>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 Photo, Dark Box">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4" name="Title 21">
            <a:extLst>
              <a:ext uri="{FF2B5EF4-FFF2-40B4-BE49-F238E27FC236}">
                <a16:creationId xmlns:a16="http://schemas.microsoft.com/office/drawing/2014/main" id="{42A0CCA8-0C1A-CE4E-8111-CB9CE02FC22A}"/>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accent6">
              <a:alpha val="95000"/>
            </a:schemeClr>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1" name="Date Placeholder 3">
            <a:extLst>
              <a:ext uri="{FF2B5EF4-FFF2-40B4-BE49-F238E27FC236}">
                <a16:creationId xmlns:a16="http://schemas.microsoft.com/office/drawing/2014/main" id="{A997FCAD-E718-4F4A-95DC-568DC7D1515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612DDD5-EE66-E446-8E65-0AD134A0D8FB}" type="datetime1">
              <a:rPr lang="en-CA" smtClean="0"/>
              <a:t>2024-05-28</a:t>
            </a:fld>
            <a:endParaRPr lang="en-CA"/>
          </a:p>
        </p:txBody>
      </p:sp>
      <p:sp>
        <p:nvSpPr>
          <p:cNvPr id="12" name="Footer Placeholder 4">
            <a:extLst>
              <a:ext uri="{FF2B5EF4-FFF2-40B4-BE49-F238E27FC236}">
                <a16:creationId xmlns:a16="http://schemas.microsoft.com/office/drawing/2014/main" id="{5A2C499F-AF7C-7745-A90D-D66D3088CC09}"/>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2797DF8F-A7DA-A649-B066-AF3F200344E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52437884"/>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guide id="2" pos="720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 Photo, Light Box">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72B287F2-1F1D-7646-9577-24C43117812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bg1"/>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0" name="Date Placeholder 3">
            <a:extLst>
              <a:ext uri="{FF2B5EF4-FFF2-40B4-BE49-F238E27FC236}">
                <a16:creationId xmlns:a16="http://schemas.microsoft.com/office/drawing/2014/main" id="{01684734-1509-7E44-A078-09DDA3D8EA07}"/>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2024-05-28</a:t>
            </a:fld>
            <a:endParaRPr lang="en-CA"/>
          </a:p>
        </p:txBody>
      </p:sp>
      <p:sp>
        <p:nvSpPr>
          <p:cNvPr id="11" name="Footer Placeholder 4">
            <a:extLst>
              <a:ext uri="{FF2B5EF4-FFF2-40B4-BE49-F238E27FC236}">
                <a16:creationId xmlns:a16="http://schemas.microsoft.com/office/drawing/2014/main" id="{20B57C5F-48F9-BD4A-9AC2-9A26E10386D1}"/>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7F9E328D-9FE1-2D40-B5F2-401DF0D4BFA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925719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guide id="2" pos="72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Caret Center">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96CB9824-D180-3B45-BCF0-C585AA3036D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type="body" idx="1" hasCustomPrompt="1"/>
          </p:nvPr>
        </p:nvSpPr>
        <p:spPr>
          <a:xfrm>
            <a:off x="2540908" y="1628775"/>
            <a:ext cx="7110184" cy="2386283"/>
          </a:xfrm>
        </p:spPr>
        <p:txBody>
          <a:bodyPr anchor="ctr" anchorCtr="0">
            <a:normAutofit/>
          </a:bodyPr>
          <a:lstStyle>
            <a:lvl1pPr marL="0" indent="0" algn="ctr">
              <a:lnSpc>
                <a:spcPct val="100000"/>
              </a:lnSpc>
              <a:spcBef>
                <a:spcPts val="1600"/>
              </a:spcBef>
              <a:buNone/>
              <a:defRPr sz="2200" b="0" i="0">
                <a:latin typeface="Times" pitchFamily="2" charset="0"/>
              </a:defRPr>
            </a:lvl1pPr>
          </a:lstStyle>
          <a:p>
            <a:pPr lvl="0"/>
            <a:r>
              <a:rPr lang="en-CA"/>
              <a:t>Click to add quote text</a:t>
            </a:r>
          </a:p>
        </p:txBody>
      </p:sp>
      <p:sp>
        <p:nvSpPr>
          <p:cNvPr id="3" name="Picture Placeholder 2">
            <a:extLst>
              <a:ext uri="{FF2B5EF4-FFF2-40B4-BE49-F238E27FC236}">
                <a16:creationId xmlns:a16="http://schemas.microsoft.com/office/drawing/2014/main" id="{D997E6A2-C6E8-454B-9B1F-479B38514FDF}"/>
              </a:ext>
            </a:extLst>
          </p:cNvPr>
          <p:cNvSpPr>
            <a:spLocks noGrp="1" noChangeAspect="1"/>
          </p:cNvSpPr>
          <p:nvPr>
            <p:ph type="pic" sz="quarter" idx="13" hasCustomPrompt="1"/>
          </p:nvPr>
        </p:nvSpPr>
        <p:spPr>
          <a:xfrm>
            <a:off x="5682000" y="4023185"/>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383D3051-3807-524C-BA10-05C263A690AC}"/>
              </a:ext>
            </a:extLst>
          </p:cNvPr>
          <p:cNvSpPr>
            <a:spLocks noGrp="1"/>
          </p:cNvSpPr>
          <p:nvPr>
            <p:ph type="body" sz="quarter" idx="14" hasCustomPrompt="1"/>
          </p:nvPr>
        </p:nvSpPr>
        <p:spPr>
          <a:xfrm>
            <a:off x="2540908" y="4937134"/>
            <a:ext cx="7110184" cy="691515"/>
          </a:xfrm>
        </p:spPr>
        <p:txBody>
          <a:bodyPr>
            <a:normAutofit/>
          </a:bodyPr>
          <a:lstStyle>
            <a:lvl1pPr marL="0" indent="0" algn="ctr">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CD907DBB-F883-8744-8E5B-DAD1898CEB39}"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pic>
        <p:nvPicPr>
          <p:cNvPr id="14" name="Picture 13">
            <a:extLst>
              <a:ext uri="{FF2B5EF4-FFF2-40B4-BE49-F238E27FC236}">
                <a16:creationId xmlns:a16="http://schemas.microsoft.com/office/drawing/2014/main" id="{EEBECD8F-3F15-1849-9853-9EDBB561FD32}"/>
              </a:ext>
            </a:extLst>
          </p:cNvPr>
          <p:cNvPicPr>
            <a:picLocks noChangeAspect="1"/>
          </p:cNvPicPr>
          <p:nvPr userDrawn="1"/>
        </p:nvPicPr>
        <p:blipFill>
          <a:blip r:embed="rId2"/>
          <a:stretch>
            <a:fillRect/>
          </a:stretch>
        </p:blipFill>
        <p:spPr>
          <a:xfrm>
            <a:off x="5647354" y="409262"/>
            <a:ext cx="897292" cy="458755"/>
          </a:xfrm>
          <a:prstGeom prst="rect">
            <a:avLst/>
          </a:prstGeom>
        </p:spPr>
      </p:pic>
    </p:spTree>
    <p:extLst>
      <p:ext uri="{BB962C8B-B14F-4D97-AF65-F5344CB8AC3E}">
        <p14:creationId xmlns:p14="http://schemas.microsoft.com/office/powerpoint/2010/main" val="14146002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a:t>Presentation </a:t>
            </a:r>
            <a:br>
              <a:rPr lang="en-CA"/>
            </a:br>
            <a:r>
              <a:rPr lang="en-CA"/>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and title</a:t>
            </a:r>
          </a:p>
        </p:txBody>
      </p:sp>
      <p:pic>
        <p:nvPicPr>
          <p:cNvPr id="11" name="Graphic 10">
            <a:extLst>
              <a:ext uri="{FF2B5EF4-FFF2-40B4-BE49-F238E27FC236}">
                <a16:creationId xmlns:a16="http://schemas.microsoft.com/office/drawing/2014/main" id="{FDE510C3-6162-FD47-924E-799B6F06C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2024-05-28</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D999B45A-4A7C-1E45-B009-0AEBF33D21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344820888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Caret Outlin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18DB0B79-3686-D644-A3EF-C076F083A46B}"/>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4" name="Picture Placeholder 2">
            <a:extLst>
              <a:ext uri="{FF2B5EF4-FFF2-40B4-BE49-F238E27FC236}">
                <a16:creationId xmlns:a16="http://schemas.microsoft.com/office/drawing/2014/main" id="{0E6DD0F2-DAD6-B143-B424-A51285AB6EA0}"/>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5" name="Content Placeholder 2">
            <a:extLst>
              <a:ext uri="{FF2B5EF4-FFF2-40B4-BE49-F238E27FC236}">
                <a16:creationId xmlns:a16="http://schemas.microsoft.com/office/drawing/2014/main" id="{3B85C700-D09B-1341-9627-A8A0D1B7AE67}"/>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16" name="Picture Placeholder 2">
            <a:extLst>
              <a:ext uri="{FF2B5EF4-FFF2-40B4-BE49-F238E27FC236}">
                <a16:creationId xmlns:a16="http://schemas.microsoft.com/office/drawing/2014/main" id="{31C5FF50-A4C5-B14B-9D56-D5CBA27F0BF8}"/>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7" name="Text Placeholder 4">
            <a:extLst>
              <a:ext uri="{FF2B5EF4-FFF2-40B4-BE49-F238E27FC236}">
                <a16:creationId xmlns:a16="http://schemas.microsoft.com/office/drawing/2014/main" id="{A244E745-CA21-514D-B1CC-FBD53E0600B5}"/>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6504C069-273A-4F44-998A-E47B4AD126E9}"/>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F0BBA188-7DE9-E74A-A729-F4947148E915}"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477410798"/>
      </p:ext>
    </p:extLst>
  </p:cSld>
  <p:clrMapOvr>
    <a:masterClrMapping/>
  </p:clrMapOvr>
  <p:extLst>
    <p:ext uri="{DCECCB84-F9BA-43D5-87BE-67443E8EF086}">
      <p15:sldGuideLst xmlns:p15="http://schemas.microsoft.com/office/powerpoint/2012/main">
        <p15:guide id="3" pos="4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Caret Solid">
    <p:spTree>
      <p:nvGrpSpPr>
        <p:cNvPr id="1" name=""/>
        <p:cNvGrpSpPr/>
        <p:nvPr/>
      </p:nvGrpSpPr>
      <p:grpSpPr>
        <a:xfrm>
          <a:off x="0" y="0"/>
          <a:ext cx="0" cy="0"/>
          <a:chOff x="0" y="0"/>
          <a:chExt cx="0" cy="0"/>
        </a:xfrm>
      </p:grpSpPr>
      <p:sp>
        <p:nvSpPr>
          <p:cNvPr id="20" name="Title 21">
            <a:extLst>
              <a:ext uri="{FF2B5EF4-FFF2-40B4-BE49-F238E27FC236}">
                <a16:creationId xmlns:a16="http://schemas.microsoft.com/office/drawing/2014/main" id="{76B63AED-8803-184C-884D-1CBBBC81E2A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2" name="Picture Placeholder 2">
            <a:extLst>
              <a:ext uri="{FF2B5EF4-FFF2-40B4-BE49-F238E27FC236}">
                <a16:creationId xmlns:a16="http://schemas.microsoft.com/office/drawing/2014/main" id="{D3697183-5994-924B-B7EB-809F7D7CED19}"/>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4" name="Content Placeholder 2">
            <a:extLst>
              <a:ext uri="{FF2B5EF4-FFF2-40B4-BE49-F238E27FC236}">
                <a16:creationId xmlns:a16="http://schemas.microsoft.com/office/drawing/2014/main" id="{DA1902DA-7050-A846-BADD-F38E153E793A}"/>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18" name="Picture Placeholder 2">
            <a:extLst>
              <a:ext uri="{FF2B5EF4-FFF2-40B4-BE49-F238E27FC236}">
                <a16:creationId xmlns:a16="http://schemas.microsoft.com/office/drawing/2014/main" id="{CC557041-3D93-7F4A-A593-BCE75219AF23}"/>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9" name="Text Placeholder 4">
            <a:extLst>
              <a:ext uri="{FF2B5EF4-FFF2-40B4-BE49-F238E27FC236}">
                <a16:creationId xmlns:a16="http://schemas.microsoft.com/office/drawing/2014/main" id="{7039416B-DEE1-D643-9E4B-6B8453B7753B}"/>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F96D9D7E-EB46-9841-B85B-B38EFB95E948}"/>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4FE2773E-DFB3-194C-AE32-75EF3CE7EC69}" type="datetime1">
              <a:rPr lang="en-CA" smtClean="0"/>
              <a:t>2024-05-28</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326028820"/>
      </p:ext>
    </p:extLst>
  </p:cSld>
  <p:clrMapOvr>
    <a:masterClrMapping/>
  </p:clrMapOvr>
  <p:extLst>
    <p:ext uri="{DCECCB84-F9BA-43D5-87BE-67443E8EF086}">
      <p15:sldGuideLst xmlns:p15="http://schemas.microsoft.com/office/powerpoint/2012/main">
        <p15:guide id="2" pos="4203">
          <p15:clr>
            <a:srgbClr val="FBAE40"/>
          </p15:clr>
        </p15:guide>
        <p15:guide id="3" pos="4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3-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39C-01F5-B242-8776-B26D354AA1AE}"/>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1" y="1592265"/>
            <a:ext cx="6975474" cy="4905736"/>
          </a:xfrm>
        </p:spPr>
        <p:txBody>
          <a:bodyPr/>
          <a:lstStyle>
            <a:lvl1pPr marL="0" indent="0">
              <a:buNone/>
              <a:defRPr/>
            </a:lvl1pPr>
          </a:lstStyle>
          <a:p>
            <a:r>
              <a:rPr lang="en-US"/>
              <a:t>Click icon to add picture</a:t>
            </a:r>
            <a:endParaRPr lang="en-CA"/>
          </a:p>
        </p:txBody>
      </p:sp>
      <p:sp>
        <p:nvSpPr>
          <p:cNvPr id="13" name="Picture Placeholder 2">
            <a:extLst>
              <a:ext uri="{FF2B5EF4-FFF2-40B4-BE49-F238E27FC236}">
                <a16:creationId xmlns:a16="http://schemas.microsoft.com/office/drawing/2014/main" id="{D9138B82-0DB9-8A4F-B70E-D4F5116B8A98}"/>
              </a:ext>
            </a:extLst>
          </p:cNvPr>
          <p:cNvSpPr>
            <a:spLocks noGrp="1"/>
          </p:cNvSpPr>
          <p:nvPr>
            <p:ph type="pic" sz="quarter" idx="16"/>
          </p:nvPr>
        </p:nvSpPr>
        <p:spPr>
          <a:xfrm>
            <a:off x="7493961" y="1592264"/>
            <a:ext cx="4317038" cy="2384124"/>
          </a:xfrm>
        </p:spPr>
        <p:txBody>
          <a:bodyPr/>
          <a:lstStyle>
            <a:lvl1pPr marL="0" indent="0">
              <a:buNone/>
              <a:defRPr/>
            </a:lvl1pPr>
          </a:lstStyle>
          <a:p>
            <a:r>
              <a:rPr lang="en-US"/>
              <a:t>Click icon to add picture</a:t>
            </a:r>
            <a:endParaRPr lang="en-CA"/>
          </a:p>
        </p:txBody>
      </p:sp>
      <p:sp>
        <p:nvSpPr>
          <p:cNvPr id="8" name="Picture Placeholder 2">
            <a:extLst>
              <a:ext uri="{FF2B5EF4-FFF2-40B4-BE49-F238E27FC236}">
                <a16:creationId xmlns:a16="http://schemas.microsoft.com/office/drawing/2014/main" id="{08E55715-D9F0-EE4C-85D2-85080921B5A5}"/>
              </a:ext>
            </a:extLst>
          </p:cNvPr>
          <p:cNvSpPr>
            <a:spLocks noGrp="1"/>
          </p:cNvSpPr>
          <p:nvPr>
            <p:ph type="pic" sz="quarter" idx="17"/>
          </p:nvPr>
        </p:nvSpPr>
        <p:spPr>
          <a:xfrm>
            <a:off x="7493961" y="4113874"/>
            <a:ext cx="4317039" cy="2384124"/>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FD96FF29-7A2B-A842-910A-2007CA0FEA3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30FDA0-50E0-2247-AC06-2013F33A34DB}" type="datetime1">
              <a:rPr lang="en-CA" smtClean="0"/>
              <a:t>2024-05-28</a:t>
            </a:fld>
            <a:endParaRPr lang="en-CA"/>
          </a:p>
        </p:txBody>
      </p:sp>
      <p:sp>
        <p:nvSpPr>
          <p:cNvPr id="7" name="Footer Placeholder 4">
            <a:extLst>
              <a:ext uri="{FF2B5EF4-FFF2-40B4-BE49-F238E27FC236}">
                <a16:creationId xmlns:a16="http://schemas.microsoft.com/office/drawing/2014/main" id="{2EC2A6CF-F397-3D4E-868F-EF8632650B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6332AEE-00D5-7C49-84EF-F5A63120F76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814798225"/>
      </p:ext>
    </p:extLst>
  </p:cSld>
  <p:clrMapOvr>
    <a:masterClrMapping/>
  </p:clrMapOvr>
  <p:extLst>
    <p:ext uri="{DCECCB84-F9BA-43D5-87BE-67443E8EF086}">
      <p15:sldGuideLst xmlns:p15="http://schemas.microsoft.com/office/powerpoint/2012/main">
        <p15:guide id="2" pos="74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Portra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1000" y="1592263"/>
            <a:ext cx="5646173" cy="4897437"/>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6157825" y="1592263"/>
            <a:ext cx="2760033" cy="4897437"/>
          </a:xfrm>
        </p:spPr>
        <p:txBody>
          <a:bodyPr/>
          <a:lstStyle>
            <a:lvl1pPr marL="0" indent="0">
              <a:buNone/>
              <a:defRPr/>
            </a:lvl1pPr>
          </a:lstStyle>
          <a:p>
            <a:r>
              <a:rPr lang="en-US"/>
              <a:t>Click icon to add picture</a:t>
            </a:r>
            <a:endParaRPr lang="en-CA"/>
          </a:p>
        </p:txBody>
      </p:sp>
      <p:sp>
        <p:nvSpPr>
          <p:cNvPr id="17" name="Picture Placeholder 8">
            <a:extLst>
              <a:ext uri="{FF2B5EF4-FFF2-40B4-BE49-F238E27FC236}">
                <a16:creationId xmlns:a16="http://schemas.microsoft.com/office/drawing/2014/main" id="{AE425A02-2944-B845-84F2-C23E463C6877}"/>
              </a:ext>
            </a:extLst>
          </p:cNvPr>
          <p:cNvSpPr>
            <a:spLocks noGrp="1"/>
          </p:cNvSpPr>
          <p:nvPr>
            <p:ph type="pic" sz="quarter" idx="16"/>
          </p:nvPr>
        </p:nvSpPr>
        <p:spPr>
          <a:xfrm>
            <a:off x="9048509" y="1592263"/>
            <a:ext cx="2772016" cy="2383393"/>
          </a:xfrm>
        </p:spPr>
        <p:txBody>
          <a:bodyPr/>
          <a:lstStyle>
            <a:lvl1pPr marL="0" indent="0">
              <a:buNone/>
              <a:defRPr/>
            </a:lvl1pPr>
          </a:lstStyle>
          <a:p>
            <a:r>
              <a:rPr lang="en-US"/>
              <a:t>Click icon to add picture</a:t>
            </a:r>
            <a:endParaRPr lang="en-CA"/>
          </a:p>
        </p:txBody>
      </p:sp>
      <p:sp>
        <p:nvSpPr>
          <p:cNvPr id="8" name="Picture Placeholder 8">
            <a:extLst>
              <a:ext uri="{FF2B5EF4-FFF2-40B4-BE49-F238E27FC236}">
                <a16:creationId xmlns:a16="http://schemas.microsoft.com/office/drawing/2014/main" id="{F35F0148-0F87-2444-A30E-782BC0DC2381}"/>
              </a:ext>
            </a:extLst>
          </p:cNvPr>
          <p:cNvSpPr>
            <a:spLocks noGrp="1"/>
          </p:cNvSpPr>
          <p:nvPr>
            <p:ph type="pic" sz="quarter" idx="17"/>
          </p:nvPr>
        </p:nvSpPr>
        <p:spPr>
          <a:xfrm>
            <a:off x="9048509" y="4106306"/>
            <a:ext cx="2772016" cy="2383393"/>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99A9BCEF-2B29-204F-9F08-CF9966BE494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384AC89A-74C0-A141-AC19-24D0BC9EC8C8}" type="datetime1">
              <a:rPr lang="en-CA" smtClean="0"/>
              <a:t>2024-05-28</a:t>
            </a:fld>
            <a:endParaRPr lang="en-CA"/>
          </a:p>
        </p:txBody>
      </p:sp>
      <p:sp>
        <p:nvSpPr>
          <p:cNvPr id="10" name="Footer Placeholder 4">
            <a:extLst>
              <a:ext uri="{FF2B5EF4-FFF2-40B4-BE49-F238E27FC236}">
                <a16:creationId xmlns:a16="http://schemas.microsoft.com/office/drawing/2014/main" id="{FD8E52D8-040B-CA45-9774-084D3FBE2FE6}"/>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60C57911-EF85-FF45-ABDF-4831FCE2863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48701036"/>
      </p:ext>
    </p:extLst>
  </p:cSld>
  <p:clrMapOvr>
    <a:masterClrMapping/>
  </p:clrMapOvr>
  <p:extLst>
    <p:ext uri="{DCECCB84-F9BA-43D5-87BE-67443E8EF086}">
      <p15:sldGuideLst xmlns:p15="http://schemas.microsoft.com/office/powerpoint/2012/main">
        <p15:guide id="3" orient="horz" pos="408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Landsc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1" y="1592263"/>
            <a:ext cx="5636551" cy="2383394"/>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1" y="4106306"/>
            <a:ext cx="2745867" cy="2383393"/>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06307"/>
            <a:ext cx="2760033" cy="2383394"/>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1592263"/>
            <a:ext cx="5667174" cy="4897437"/>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24D8F17D-58AC-4A48-ACC7-C01C4FDD7852}"/>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A50BC24-C694-FD4B-A9C8-569DE95B292F}" type="datetime1">
              <a:rPr lang="en-CA" smtClean="0"/>
              <a:t>2024-05-28</a:t>
            </a:fld>
            <a:endParaRPr lang="en-CA"/>
          </a:p>
        </p:txBody>
      </p:sp>
      <p:sp>
        <p:nvSpPr>
          <p:cNvPr id="8" name="Footer Placeholder 4">
            <a:extLst>
              <a:ext uri="{FF2B5EF4-FFF2-40B4-BE49-F238E27FC236}">
                <a16:creationId xmlns:a16="http://schemas.microsoft.com/office/drawing/2014/main" id="{65CA8F87-AAC4-5A4F-8AEB-9676C30D221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A049D019-966E-2D4E-9A4E-FBF87A35A08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620513232"/>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Picture Gri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01206679-E526-204A-80B6-1C1A9F60BD1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0999" y="360000"/>
            <a:ext cx="6975475" cy="6138000"/>
          </a:xfrm>
        </p:spPr>
        <p:txBody>
          <a:bodyPr/>
          <a:lstStyle>
            <a:lvl1pPr marL="0" indent="0">
              <a:buNone/>
              <a:defRPr/>
            </a:lvl1pPr>
          </a:lstStyle>
          <a:p>
            <a:r>
              <a:rPr lang="en-US"/>
              <a:t>Click icon to add picture</a:t>
            </a:r>
            <a:endParaRPr lang="en-CA"/>
          </a:p>
        </p:txBody>
      </p:sp>
      <p:sp>
        <p:nvSpPr>
          <p:cNvPr id="14" name="Picture Placeholder 2">
            <a:extLst>
              <a:ext uri="{FF2B5EF4-FFF2-40B4-BE49-F238E27FC236}">
                <a16:creationId xmlns:a16="http://schemas.microsoft.com/office/drawing/2014/main" id="{73A85975-8933-B645-B749-E215636C3142}"/>
              </a:ext>
            </a:extLst>
          </p:cNvPr>
          <p:cNvSpPr>
            <a:spLocks noGrp="1"/>
          </p:cNvSpPr>
          <p:nvPr>
            <p:ph type="pic" sz="quarter" idx="18"/>
          </p:nvPr>
        </p:nvSpPr>
        <p:spPr>
          <a:xfrm>
            <a:off x="7493961" y="360000"/>
            <a:ext cx="4326564" cy="3004201"/>
          </a:xfrm>
        </p:spPr>
        <p:txBody>
          <a:bodyPr/>
          <a:lstStyle>
            <a:lvl1pPr marL="0" indent="0">
              <a:buNone/>
              <a:defRPr/>
            </a:lvl1pPr>
          </a:lstStyle>
          <a:p>
            <a:r>
              <a:rPr lang="en-US"/>
              <a:t>Click icon to add picture</a:t>
            </a:r>
            <a:endParaRPr lang="en-CA"/>
          </a:p>
        </p:txBody>
      </p:sp>
      <p:sp>
        <p:nvSpPr>
          <p:cNvPr id="16" name="Picture Placeholder 2">
            <a:extLst>
              <a:ext uri="{FF2B5EF4-FFF2-40B4-BE49-F238E27FC236}">
                <a16:creationId xmlns:a16="http://schemas.microsoft.com/office/drawing/2014/main" id="{7F5D70DB-41B6-544F-B9BB-7868CC42E9DF}"/>
              </a:ext>
            </a:extLst>
          </p:cNvPr>
          <p:cNvSpPr>
            <a:spLocks noGrp="1"/>
          </p:cNvSpPr>
          <p:nvPr>
            <p:ph type="pic" sz="quarter" idx="17"/>
          </p:nvPr>
        </p:nvSpPr>
        <p:spPr>
          <a:xfrm>
            <a:off x="7493961" y="3493799"/>
            <a:ext cx="4326564" cy="3004201"/>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16E70515-2881-B34E-8EF7-A54BA69746D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8D418B5-6136-3C43-85E3-AC211BB6822B}" type="datetime1">
              <a:rPr lang="en-CA" smtClean="0"/>
              <a:t>2024-05-28</a:t>
            </a:fld>
            <a:endParaRPr lang="en-CA"/>
          </a:p>
        </p:txBody>
      </p:sp>
      <p:sp>
        <p:nvSpPr>
          <p:cNvPr id="7" name="Footer Placeholder 4">
            <a:extLst>
              <a:ext uri="{FF2B5EF4-FFF2-40B4-BE49-F238E27FC236}">
                <a16:creationId xmlns:a16="http://schemas.microsoft.com/office/drawing/2014/main" id="{5DDF54F0-2665-8541-B525-4DE11A53C60B}"/>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5E824237-E327-DB48-A900-9276F13D0C9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55571343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Picture Grid (Portrait)">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73F59288-6160-0D42-91BB-837AF5117351}"/>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3458" y="360000"/>
            <a:ext cx="4195916" cy="6129700"/>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4717229" y="360000"/>
            <a:ext cx="4212919" cy="3000050"/>
          </a:xfrm>
        </p:spPr>
        <p:txBody>
          <a:bodyPr/>
          <a:lstStyle>
            <a:lvl1pPr marL="0" indent="0">
              <a:buNone/>
              <a:defRPr/>
            </a:lvl1pPr>
          </a:lstStyle>
          <a:p>
            <a:r>
              <a:rPr lang="en-US"/>
              <a:t>Click icon to add picture</a:t>
            </a:r>
            <a:endParaRPr lang="en-CA"/>
          </a:p>
        </p:txBody>
      </p:sp>
      <p:sp>
        <p:nvSpPr>
          <p:cNvPr id="15" name="Picture Placeholder 8">
            <a:extLst>
              <a:ext uri="{FF2B5EF4-FFF2-40B4-BE49-F238E27FC236}">
                <a16:creationId xmlns:a16="http://schemas.microsoft.com/office/drawing/2014/main" id="{12354A74-CC4D-FF48-B2CA-4F5C89BB8609}"/>
              </a:ext>
            </a:extLst>
          </p:cNvPr>
          <p:cNvSpPr>
            <a:spLocks noGrp="1"/>
          </p:cNvSpPr>
          <p:nvPr>
            <p:ph type="pic" sz="quarter" idx="15"/>
          </p:nvPr>
        </p:nvSpPr>
        <p:spPr>
          <a:xfrm>
            <a:off x="9068003" y="360000"/>
            <a:ext cx="2740539" cy="3000050"/>
          </a:xfrm>
        </p:spPr>
        <p:txBody>
          <a:bodyPr/>
          <a:lstStyle>
            <a:lvl1pPr marL="0" indent="0">
              <a:buNone/>
              <a:defRPr/>
            </a:lvl1pPr>
          </a:lstStyle>
          <a:p>
            <a:r>
              <a:rPr lang="en-US"/>
              <a:t>Click icon to add picture</a:t>
            </a:r>
            <a:endParaRPr lang="en-CA"/>
          </a:p>
        </p:txBody>
      </p:sp>
      <p:sp>
        <p:nvSpPr>
          <p:cNvPr id="11" name="Picture Placeholder 8">
            <a:extLst>
              <a:ext uri="{FF2B5EF4-FFF2-40B4-BE49-F238E27FC236}">
                <a16:creationId xmlns:a16="http://schemas.microsoft.com/office/drawing/2014/main" id="{82448F46-9EC7-D241-8D0D-C9F8CE444587}"/>
              </a:ext>
            </a:extLst>
          </p:cNvPr>
          <p:cNvSpPr>
            <a:spLocks noGrp="1"/>
          </p:cNvSpPr>
          <p:nvPr>
            <p:ph type="pic" sz="quarter" idx="16"/>
          </p:nvPr>
        </p:nvSpPr>
        <p:spPr>
          <a:xfrm>
            <a:off x="4717229" y="3489650"/>
            <a:ext cx="7103296" cy="300005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4F0BB453-DBEE-8444-B7F9-D23382304FA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6CFA513F-20A5-894E-99F3-C1EFF12BD93D}" type="datetime1">
              <a:rPr lang="en-CA" smtClean="0"/>
              <a:t>2024-05-28</a:t>
            </a:fld>
            <a:endParaRPr lang="en-CA"/>
          </a:p>
        </p:txBody>
      </p:sp>
      <p:sp>
        <p:nvSpPr>
          <p:cNvPr id="8" name="Footer Placeholder 4">
            <a:extLst>
              <a:ext uri="{FF2B5EF4-FFF2-40B4-BE49-F238E27FC236}">
                <a16:creationId xmlns:a16="http://schemas.microsoft.com/office/drawing/2014/main" id="{4E7EE71F-FAA0-7C4F-9A69-0E98D22224B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4835D0DC-5A49-864C-815F-CB2C50AE827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14615380"/>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Picture Grid (Landscape)">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D969E83F-05F7-8447-9C56-2938C4C2B4C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0" y="360000"/>
            <a:ext cx="5636552" cy="3706670"/>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0" y="4196268"/>
            <a:ext cx="2745868" cy="2293431"/>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96269"/>
            <a:ext cx="2760033" cy="2293431"/>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360001"/>
            <a:ext cx="5667174" cy="612970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1054E135-1818-6B43-9447-E5FA1C31B3B8}"/>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A7E2EB4-1937-884C-9F06-FADC31BB3F61}" type="datetime1">
              <a:rPr lang="en-CA" smtClean="0"/>
              <a:t>2024-05-28</a:t>
            </a:fld>
            <a:endParaRPr lang="en-CA"/>
          </a:p>
        </p:txBody>
      </p:sp>
      <p:sp>
        <p:nvSpPr>
          <p:cNvPr id="8" name="Footer Placeholder 4">
            <a:extLst>
              <a:ext uri="{FF2B5EF4-FFF2-40B4-BE49-F238E27FC236}">
                <a16:creationId xmlns:a16="http://schemas.microsoft.com/office/drawing/2014/main" id="{E41BE689-B32F-444E-B582-302A70D1C0E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51DACFED-F7F6-5C43-A0CA-88CB7E163BA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01092414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0C2BB71-3236-C942-9EDE-CD9030A2ACA3}" type="datetime1">
              <a:rPr lang="en-CA" smtClean="0"/>
              <a:t>2024-05-28</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393247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70F376-3BF1-E54D-94F7-DF7335A0D804}"/>
              </a:ext>
            </a:extLst>
          </p:cNvPr>
          <p:cNvSpPr>
            <a:spLocks noGrp="1"/>
          </p:cNvSpPr>
          <p:nvPr>
            <p:ph type="dt" sz="half" idx="10"/>
          </p:nvPr>
        </p:nvSpPr>
        <p:spPr/>
        <p:txBody>
          <a:bodyPr/>
          <a:lstStyle/>
          <a:p>
            <a:fld id="{101D422F-F6AE-9F4E-B031-6D2CB17B0ED9}" type="datetime1">
              <a:rPr lang="en-CA" smtClean="0"/>
              <a:t>2024-05-28</a:t>
            </a:fld>
            <a:endParaRPr lang="en-CA"/>
          </a:p>
        </p:txBody>
      </p:sp>
      <p:sp>
        <p:nvSpPr>
          <p:cNvPr id="4" name="Footer Placeholder 3">
            <a:extLst>
              <a:ext uri="{FF2B5EF4-FFF2-40B4-BE49-F238E27FC236}">
                <a16:creationId xmlns:a16="http://schemas.microsoft.com/office/drawing/2014/main" id="{5D2B8E35-E3AD-3047-8DE5-24B24F201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F3E1ED-7C41-E948-BDB5-0E3684C3F5A0}"/>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43459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F962485-AC32-914D-A988-5C5C7E35B882}"/>
              </a:ext>
            </a:extLst>
          </p:cNvPr>
          <p:cNvSpPr/>
          <p:nvPr userDrawn="1"/>
        </p:nvSpPr>
        <p:spPr>
          <a:xfrm>
            <a:off x="0" y="0"/>
            <a:ext cx="12192000" cy="3964781"/>
          </a:xfrm>
          <a:prstGeom prst="rect">
            <a:avLst/>
          </a:prstGeom>
          <a:gradFill>
            <a:gsLst>
              <a:gs pos="16000">
                <a:schemeClr val="bg1">
                  <a:alpha val="80838"/>
                </a:schemeClr>
              </a:gs>
              <a:gs pos="39000">
                <a:schemeClr val="bg1">
                  <a:alpha val="55628"/>
                </a:schemeClr>
              </a:gs>
              <a:gs pos="63000">
                <a:schemeClr val="bg1">
                  <a:alpha val="44000"/>
                </a:schemeClr>
              </a:gs>
              <a:gs pos="100000">
                <a:schemeClr val="bg1">
                  <a:alpha val="0"/>
                </a:schemeClr>
              </a:gs>
              <a:gs pos="81000">
                <a:schemeClr val="bg1">
                  <a:alpha val="1464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FE1E4563-D78D-9741-BE1F-E2796A4DE7DC}"/>
              </a:ext>
            </a:extLst>
          </p:cNvPr>
          <p:cNvPicPr>
            <a:picLocks noChangeAspect="1"/>
          </p:cNvPicPr>
          <p:nvPr userDrawn="1"/>
        </p:nvPicPr>
        <p:blipFill>
          <a:blip r:embed="rId3"/>
          <a:stretch>
            <a:fillRect/>
          </a:stretch>
        </p:blipFill>
        <p:spPr>
          <a:xfrm>
            <a:off x="10785046" y="367803"/>
            <a:ext cx="976588" cy="520650"/>
          </a:xfrm>
          <a:prstGeom prst="rect">
            <a:avLst/>
          </a:prstGeom>
        </p:spPr>
      </p:pic>
      <p:sp>
        <p:nvSpPr>
          <p:cNvPr id="10" name="Title 1">
            <a:extLst>
              <a:ext uri="{FF2B5EF4-FFF2-40B4-BE49-F238E27FC236}">
                <a16:creationId xmlns:a16="http://schemas.microsoft.com/office/drawing/2014/main" id="{7AB3015E-9C6A-8540-9BC5-F25CB2502775}"/>
              </a:ext>
            </a:extLst>
          </p:cNvPr>
          <p:cNvSpPr>
            <a:spLocks noGrp="1"/>
          </p:cNvSpPr>
          <p:nvPr>
            <p:ph type="ctrTitle" hasCustomPrompt="1"/>
          </p:nvPr>
        </p:nvSpPr>
        <p:spPr>
          <a:xfrm>
            <a:off x="375503" y="1521292"/>
            <a:ext cx="6434873" cy="1247626"/>
          </a:xfrm>
        </p:spPr>
        <p:txBody>
          <a:bodyPr anchor="t">
            <a:normAutofit/>
          </a:bodyPr>
          <a:lstStyle>
            <a:lvl1pPr algn="l">
              <a:defRPr sz="3200">
                <a:solidFill>
                  <a:schemeClr val="tx2"/>
                </a:solidFill>
              </a:defRPr>
            </a:lvl1pPr>
          </a:lstStyle>
          <a:p>
            <a:r>
              <a:rPr lang="en-CA"/>
              <a:t>Presentation </a:t>
            </a:r>
            <a:br>
              <a:rPr lang="en-CA"/>
            </a:br>
            <a:r>
              <a:rPr lang="en-CA"/>
              <a:t>Title</a:t>
            </a:r>
          </a:p>
        </p:txBody>
      </p:sp>
      <p:sp>
        <p:nvSpPr>
          <p:cNvPr id="11" name="Text Placeholder 2">
            <a:extLst>
              <a:ext uri="{FF2B5EF4-FFF2-40B4-BE49-F238E27FC236}">
                <a16:creationId xmlns:a16="http://schemas.microsoft.com/office/drawing/2014/main" id="{C9371049-C387-C743-B633-3F7BF1386CB4}"/>
              </a:ext>
            </a:extLst>
          </p:cNvPr>
          <p:cNvSpPr>
            <a:spLocks noGrp="1"/>
          </p:cNvSpPr>
          <p:nvPr>
            <p:ph type="body" sz="quarter" idx="10" hasCustomPrompt="1"/>
          </p:nvPr>
        </p:nvSpPr>
        <p:spPr>
          <a:xfrm>
            <a:off x="375504" y="2768917"/>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7E140334-0B02-EF46-8D1C-99C78CBFF5A9}"/>
              </a:ext>
            </a:extLst>
          </p:cNvPr>
          <p:cNvSpPr>
            <a:spLocks noGrp="1"/>
          </p:cNvSpPr>
          <p:nvPr>
            <p:ph type="subTitle" idx="1" hasCustomPrompt="1"/>
          </p:nvPr>
        </p:nvSpPr>
        <p:spPr>
          <a:xfrm>
            <a:off x="8493919" y="1691508"/>
            <a:ext cx="3322578"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3" name="Graphic 12">
            <a:extLst>
              <a:ext uri="{FF2B5EF4-FFF2-40B4-BE49-F238E27FC236}">
                <a16:creationId xmlns:a16="http://schemas.microsoft.com/office/drawing/2014/main" id="{B0AF0184-9D94-4042-9955-564E83A834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B5EF329-1CB0-2C42-80E8-486CDC974695}" type="datetime1">
              <a:rPr lang="en-CA" smtClean="0"/>
              <a:t>2024-05-28</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712571839"/>
      </p:ext>
    </p:extLst>
  </p:cSld>
  <p:clrMapOvr>
    <a:masterClrMapping/>
  </p:clrMapOvr>
  <p:extLst>
    <p:ext uri="{DCECCB84-F9BA-43D5-87BE-67443E8EF086}">
      <p15:sldGuideLst xmlns:p15="http://schemas.microsoft.com/office/powerpoint/2012/main">
        <p15:guide id="1" orient="horz" pos="576" userDrawn="1">
          <p15:clr>
            <a:srgbClr val="F26B43"/>
          </p15:clr>
        </p15:guide>
        <p15:guide id="2" orient="horz" pos="10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Date Placeholder 8">
            <a:extLst>
              <a:ext uri="{FF2B5EF4-FFF2-40B4-BE49-F238E27FC236}">
                <a16:creationId xmlns:a16="http://schemas.microsoft.com/office/drawing/2014/main" id="{CFB5BC00-CF23-B147-941C-D77565351FD3}"/>
              </a:ext>
            </a:extLst>
          </p:cNvPr>
          <p:cNvSpPr>
            <a:spLocks noGrp="1"/>
          </p:cNvSpPr>
          <p:nvPr>
            <p:ph type="dt" sz="half" idx="10"/>
          </p:nvPr>
        </p:nvSpPr>
        <p:spPr/>
        <p:txBody>
          <a:bodyPr/>
          <a:lstStyle/>
          <a:p>
            <a:fld id="{D9450FA4-61DB-484B-A2E6-BEA4A5888E82}" type="datetime1">
              <a:rPr lang="en-CA" smtClean="0"/>
              <a:t>2024-05-28</a:t>
            </a:fld>
            <a:endParaRPr lang="en-CA"/>
          </a:p>
        </p:txBody>
      </p:sp>
      <p:sp>
        <p:nvSpPr>
          <p:cNvPr id="10" name="Footer Placeholder 9">
            <a:extLst>
              <a:ext uri="{FF2B5EF4-FFF2-40B4-BE49-F238E27FC236}">
                <a16:creationId xmlns:a16="http://schemas.microsoft.com/office/drawing/2014/main" id="{23D8660F-54A9-2F46-A87C-89AA91AC10F6}"/>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8DD8FEDF-70C8-A144-BDC8-03E60A8D384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98659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Defy Gravity">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2221BF23-9200-7D47-BA13-6C83F7D7C3A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3" name="Graphic 2">
            <a:extLst>
              <a:ext uri="{FF2B5EF4-FFF2-40B4-BE49-F238E27FC236}">
                <a16:creationId xmlns:a16="http://schemas.microsoft.com/office/drawing/2014/main" id="{D6D28ABB-00A7-A24D-917A-D7A3E90FC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24525305-72E1-4A42-A1C3-45F9B781C6D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2024-05-28</a:t>
            </a:fld>
            <a:endParaRPr lang="en-CA"/>
          </a:p>
        </p:txBody>
      </p:sp>
      <p:sp>
        <p:nvSpPr>
          <p:cNvPr id="8" name="Footer Placeholder 4">
            <a:extLst>
              <a:ext uri="{FF2B5EF4-FFF2-40B4-BE49-F238E27FC236}">
                <a16:creationId xmlns:a16="http://schemas.microsoft.com/office/drawing/2014/main" id="{B8FAEB46-5512-D443-84C3-9E31A072EC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684EACBE-4253-CE46-A2A2-163225A9DDC3}"/>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1788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Aerial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7BFE7F-5430-4948-8DBC-8FE8055978C8}"/>
              </a:ext>
            </a:extLst>
          </p:cNvPr>
          <p:cNvPicPr>
            <a:picLocks noChangeAspect="1"/>
          </p:cNvPicPr>
          <p:nvPr userDrawn="1"/>
        </p:nvPicPr>
        <p:blipFill rotWithShape="1">
          <a:blip r:embed="rId2">
            <a:alphaModFix amt="30000"/>
          </a:blip>
          <a:srcRect l="-14550" t="-10869" r="50000" b="-711"/>
          <a:stretch/>
        </p:blipFill>
        <p:spPr>
          <a:xfrm>
            <a:off x="4206240" y="53790"/>
            <a:ext cx="7985761" cy="6901948"/>
          </a:xfrm>
          <a:prstGeom prst="rect">
            <a:avLst/>
          </a:prstGeom>
        </p:spPr>
      </p:pic>
      <p:pic>
        <p:nvPicPr>
          <p:cNvPr id="3" name="Picture 2">
            <a:extLst>
              <a:ext uri="{FF2B5EF4-FFF2-40B4-BE49-F238E27FC236}">
                <a16:creationId xmlns:a16="http://schemas.microsoft.com/office/drawing/2014/main" id="{4858ABEB-A272-F042-B5CB-3AB1161AAB12}"/>
              </a:ext>
            </a:extLst>
          </p:cNvPr>
          <p:cNvPicPr>
            <a:picLocks noChangeAspect="1"/>
          </p:cNvPicPr>
          <p:nvPr userDrawn="1"/>
        </p:nvPicPr>
        <p:blipFill rotWithShape="1">
          <a:blip r:embed="rId3"/>
          <a:srcRect t="44138" b="2777"/>
          <a:stretch/>
        </p:blipFill>
        <p:spPr>
          <a:xfrm>
            <a:off x="457798" y="2167748"/>
            <a:ext cx="11276401" cy="3367147"/>
          </a:xfrm>
          <a:prstGeom prst="rect">
            <a:avLst/>
          </a:prstGeom>
        </p:spPr>
      </p:pic>
      <p:sp>
        <p:nvSpPr>
          <p:cNvPr id="18" name="Title 1">
            <a:extLst>
              <a:ext uri="{FF2B5EF4-FFF2-40B4-BE49-F238E27FC236}">
                <a16:creationId xmlns:a16="http://schemas.microsoft.com/office/drawing/2014/main" id="{5E521C3E-1847-E440-A0DC-3FBE3EBFC3F3}"/>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2"/>
                </a:solidFill>
              </a:defRPr>
            </a:lvl1pPr>
          </a:lstStyle>
          <a:p>
            <a:r>
              <a:rPr lang="en-CA"/>
              <a:t>Presentation </a:t>
            </a:r>
            <a:br>
              <a:rPr lang="en-CA"/>
            </a:br>
            <a:r>
              <a:rPr lang="en-CA"/>
              <a:t>Title</a:t>
            </a:r>
          </a:p>
        </p:txBody>
      </p:sp>
      <p:sp>
        <p:nvSpPr>
          <p:cNvPr id="20" name="Text Placeholder 2">
            <a:extLst>
              <a:ext uri="{FF2B5EF4-FFF2-40B4-BE49-F238E27FC236}">
                <a16:creationId xmlns:a16="http://schemas.microsoft.com/office/drawing/2014/main" id="{BD8075C3-DC41-7645-AD77-A006023CF0BF}"/>
              </a:ext>
            </a:extLst>
          </p:cNvPr>
          <p:cNvSpPr>
            <a:spLocks noGrp="1"/>
          </p:cNvSpPr>
          <p:nvPr>
            <p:ph type="body" sz="quarter" idx="10" hasCustomPrompt="1"/>
          </p:nvPr>
        </p:nvSpPr>
        <p:spPr>
          <a:xfrm>
            <a:off x="375504" y="1688950"/>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7" name="Subtitle 2">
            <a:extLst>
              <a:ext uri="{FF2B5EF4-FFF2-40B4-BE49-F238E27FC236}">
                <a16:creationId xmlns:a16="http://schemas.microsoft.com/office/drawing/2014/main" id="{A7F91E28-BECB-B047-9A53-42A27E8CAAF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6" name="Graphic 15">
            <a:extLst>
              <a:ext uri="{FF2B5EF4-FFF2-40B4-BE49-F238E27FC236}">
                <a16:creationId xmlns:a16="http://schemas.microsoft.com/office/drawing/2014/main" id="{E5B048B4-711C-0F4D-B9A7-014D2AF0A7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0265" y="5944561"/>
            <a:ext cx="980558" cy="520650"/>
          </a:xfrm>
          <a:prstGeom prst="rect">
            <a:avLst/>
          </a:prstGeom>
        </p:spPr>
      </p:pic>
      <p:sp>
        <p:nvSpPr>
          <p:cNvPr id="10" name="Date Placeholder 3">
            <a:extLst>
              <a:ext uri="{FF2B5EF4-FFF2-40B4-BE49-F238E27FC236}">
                <a16:creationId xmlns:a16="http://schemas.microsoft.com/office/drawing/2014/main" id="{3C4B6C0A-7A6C-C345-A50B-5585B7EA862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FABCEAFD-23FC-F843-B313-4A6527D2976F}" type="datetime1">
              <a:rPr lang="en-CA" smtClean="0"/>
              <a:t>2024-05-28</a:t>
            </a:fld>
            <a:endParaRPr lang="en-CA"/>
          </a:p>
        </p:txBody>
      </p:sp>
      <p:sp>
        <p:nvSpPr>
          <p:cNvPr id="11" name="Footer Placeholder 4">
            <a:extLst>
              <a:ext uri="{FF2B5EF4-FFF2-40B4-BE49-F238E27FC236}">
                <a16:creationId xmlns:a16="http://schemas.microsoft.com/office/drawing/2014/main" id="{CD5326A4-2DB6-444B-B8FE-8804F232E3A9}"/>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9521C155-DF30-FC41-BF89-CD7F1132AB30}"/>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866949984"/>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649EA-C287-0447-9E98-D4DF15C0A446}"/>
              </a:ext>
            </a:extLst>
          </p:cNvPr>
          <p:cNvSpPr>
            <a:spLocks noGrp="1"/>
          </p:cNvSpPr>
          <p:nvPr>
            <p:ph type="ctrTitle" hasCustomPrompt="1"/>
          </p:nvPr>
        </p:nvSpPr>
        <p:spPr>
          <a:xfrm>
            <a:off x="393082" y="1692550"/>
            <a:ext cx="3559793" cy="1991742"/>
          </a:xfrm>
        </p:spPr>
        <p:txBody>
          <a:bodyPr anchor="t">
            <a:normAutofit/>
          </a:bodyPr>
          <a:lstStyle>
            <a:lvl1pPr algn="l">
              <a:defRPr sz="3200"/>
            </a:lvl1pPr>
          </a:lstStyle>
          <a:p>
            <a:r>
              <a:rPr lang="en-CA"/>
              <a:t>Presentation </a:t>
            </a:r>
            <a:br>
              <a:rPr lang="en-CA"/>
            </a:br>
            <a:r>
              <a:rPr lang="en-CA"/>
              <a:t>Title</a:t>
            </a:r>
          </a:p>
        </p:txBody>
      </p:sp>
      <p:sp>
        <p:nvSpPr>
          <p:cNvPr id="8" name="Subtitle 2">
            <a:extLst>
              <a:ext uri="{FF2B5EF4-FFF2-40B4-BE49-F238E27FC236}">
                <a16:creationId xmlns:a16="http://schemas.microsoft.com/office/drawing/2014/main" id="{E6528DC4-B78E-0948-B719-F5F7DB301229}"/>
              </a:ext>
            </a:extLst>
          </p:cNvPr>
          <p:cNvSpPr>
            <a:spLocks noGrp="1"/>
          </p:cNvSpPr>
          <p:nvPr>
            <p:ph type="subTitle" idx="1" hasCustomPrompt="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7" name="Graphic 6">
            <a:extLst>
              <a:ext uri="{FF2B5EF4-FFF2-40B4-BE49-F238E27FC236}">
                <a16:creationId xmlns:a16="http://schemas.microsoft.com/office/drawing/2014/main" id="{3945316A-20F0-FF41-962C-0F434F6C0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5944561"/>
            <a:ext cx="980558" cy="520650"/>
          </a:xfrm>
          <a:prstGeom prst="rect">
            <a:avLst/>
          </a:prstGeom>
        </p:spPr>
      </p:pic>
      <p:sp>
        <p:nvSpPr>
          <p:cNvPr id="9" name="Picture Placeholder 4">
            <a:extLst>
              <a:ext uri="{FF2B5EF4-FFF2-40B4-BE49-F238E27FC236}">
                <a16:creationId xmlns:a16="http://schemas.microsoft.com/office/drawing/2014/main" id="{F5113323-CD94-E641-825C-596014456D02}"/>
              </a:ext>
            </a:extLst>
          </p:cNvPr>
          <p:cNvSpPr>
            <a:spLocks noGrp="1"/>
          </p:cNvSpPr>
          <p:nvPr>
            <p:ph type="pic" sz="quarter" idx="10"/>
          </p:nvPr>
        </p:nvSpPr>
        <p:spPr>
          <a:xfrm>
            <a:off x="4665662" y="368299"/>
            <a:ext cx="7145337" cy="6126163"/>
          </a:xfrm>
        </p:spPr>
        <p:txBody>
          <a:bodyPr/>
          <a:lstStyle>
            <a:lvl1pPr marL="0" indent="0">
              <a:buNone/>
              <a:defRPr/>
            </a:lvl1pPr>
          </a:lstStyle>
          <a:p>
            <a:r>
              <a:rPr lang="en-US"/>
              <a:t>Click icon to add picture</a:t>
            </a:r>
            <a:endParaRPr lang="en-CA"/>
          </a:p>
        </p:txBody>
      </p:sp>
      <p:pic>
        <p:nvPicPr>
          <p:cNvPr id="11" name="Graphic 10">
            <a:extLst>
              <a:ext uri="{FF2B5EF4-FFF2-40B4-BE49-F238E27FC236}">
                <a16:creationId xmlns:a16="http://schemas.microsoft.com/office/drawing/2014/main" id="{7962EEB4-E464-224E-8C5D-92EC37E1E4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10" name="Date Placeholder 3">
            <a:extLst>
              <a:ext uri="{FF2B5EF4-FFF2-40B4-BE49-F238E27FC236}">
                <a16:creationId xmlns:a16="http://schemas.microsoft.com/office/drawing/2014/main" id="{78D6E2B0-15D2-544E-A6E3-0D7BEEC226A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D4308F8A-4A23-8141-9042-05DC736F5477}" type="datetime1">
              <a:rPr lang="en-CA" smtClean="0"/>
              <a:t>2024-05-28</a:t>
            </a:fld>
            <a:endParaRPr lang="en-CA"/>
          </a:p>
        </p:txBody>
      </p:sp>
      <p:sp>
        <p:nvSpPr>
          <p:cNvPr id="12" name="Footer Placeholder 4">
            <a:extLst>
              <a:ext uri="{FF2B5EF4-FFF2-40B4-BE49-F238E27FC236}">
                <a16:creationId xmlns:a16="http://schemas.microsoft.com/office/drawing/2014/main" id="{73E48218-2121-3F40-896B-B5C22E1B4E9E}"/>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4" name="Slide Number Placeholder 5">
            <a:extLst>
              <a:ext uri="{FF2B5EF4-FFF2-40B4-BE49-F238E27FC236}">
                <a16:creationId xmlns:a16="http://schemas.microsoft.com/office/drawing/2014/main" id="{55C972A2-DA14-2142-B121-179D6EC85951}"/>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600292306"/>
      </p:ext>
    </p:extLst>
  </p:cSld>
  <p:clrMapOvr>
    <a:masterClrMapping/>
  </p:clrMapOvr>
  <p:extLst>
    <p:ext uri="{DCECCB84-F9BA-43D5-87BE-67443E8EF086}">
      <p15:sldGuideLst xmlns:p15="http://schemas.microsoft.com/office/powerpoint/2012/main">
        <p15:guide id="1" orient="horz" pos="57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Caret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81000" y="441325"/>
            <a:ext cx="8570913" cy="1566863"/>
          </a:xfrm>
        </p:spPr>
        <p:txBody>
          <a:bodyPr anchor="t">
            <a:normAutofit/>
          </a:bodyPr>
          <a:lstStyle>
            <a:lvl1pPr algn="l">
              <a:defRPr sz="3200"/>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615CD9-9C91-9145-8CC5-580808F1229D}" type="datetime1">
              <a:rPr lang="en-CA" smtClean="0"/>
              <a:t>2024-05-28</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7" name="Picture 6">
            <a:extLst>
              <a:ext uri="{FF2B5EF4-FFF2-40B4-BE49-F238E27FC236}">
                <a16:creationId xmlns:a16="http://schemas.microsoft.com/office/drawing/2014/main" id="{523C4290-005E-1044-8877-09850C8B2E8B}"/>
              </a:ext>
            </a:extLst>
          </p:cNvPr>
          <p:cNvPicPr>
            <a:picLocks noChangeAspect="1"/>
          </p:cNvPicPr>
          <p:nvPr userDrawn="1"/>
        </p:nvPicPr>
        <p:blipFill>
          <a:blip r:embed="rId2"/>
          <a:stretch>
            <a:fillRect/>
          </a:stretch>
        </p:blipFill>
        <p:spPr>
          <a:xfrm>
            <a:off x="3594410" y="2750152"/>
            <a:ext cx="5003180" cy="2557956"/>
          </a:xfrm>
          <a:prstGeom prst="rect">
            <a:avLst/>
          </a:prstGeom>
        </p:spPr>
      </p:pic>
      <p:pic>
        <p:nvPicPr>
          <p:cNvPr id="10" name="Graphic 9">
            <a:extLst>
              <a:ext uri="{FF2B5EF4-FFF2-40B4-BE49-F238E27FC236}">
                <a16:creationId xmlns:a16="http://schemas.microsoft.com/office/drawing/2014/main" id="{D54FBC3A-439A-A143-88B8-10FF2922A5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403146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Caret Outlin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26D92E2-ACCC-4D44-9CD7-A2DD39F68AC0}"/>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5DE7BCD7-B4AD-5E46-AC39-220479761A2F}"/>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4"/>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8" name="Picture 17">
            <a:extLst>
              <a:ext uri="{FF2B5EF4-FFF2-40B4-BE49-F238E27FC236}">
                <a16:creationId xmlns:a16="http://schemas.microsoft.com/office/drawing/2014/main" id="{4B095F56-D6EF-1B47-9C08-6E023A49ABB1}"/>
              </a:ext>
            </a:extLst>
          </p:cNvPr>
          <p:cNvPicPr>
            <a:picLocks noChangeAspect="1"/>
          </p:cNvPicPr>
          <p:nvPr userDrawn="1"/>
        </p:nvPicPr>
        <p:blipFill rotWithShape="1">
          <a:blip r:embed="rId2">
            <a:alphaModFix/>
          </a:blip>
          <a:srcRect l="1820" t="-3413" r="29666" b="7896"/>
          <a:stretch/>
        </p:blipFill>
        <p:spPr>
          <a:xfrm>
            <a:off x="3948051" y="1111346"/>
            <a:ext cx="8243949" cy="5746654"/>
          </a:xfrm>
          <a:prstGeom prst="rect">
            <a:avLst/>
          </a:prstGeom>
        </p:spPr>
      </p:pic>
      <p:pic>
        <p:nvPicPr>
          <p:cNvPr id="8" name="Graphic 7">
            <a:extLst>
              <a:ext uri="{FF2B5EF4-FFF2-40B4-BE49-F238E27FC236}">
                <a16:creationId xmlns:a16="http://schemas.microsoft.com/office/drawing/2014/main" id="{8E0F1A32-E0EA-A748-A816-3BDA7D0E59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9A346C72-5BED-5F45-BE08-5991EEC3EFC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3A30B42-391E-AE46-B312-B98B91215D1D}" type="datetime1">
              <a:rPr lang="en-CA" smtClean="0"/>
              <a:t>2024-05-28</a:t>
            </a:fld>
            <a:endParaRPr lang="en-CA"/>
          </a:p>
        </p:txBody>
      </p:sp>
      <p:sp>
        <p:nvSpPr>
          <p:cNvPr id="7" name="Footer Placeholder 4">
            <a:extLst>
              <a:ext uri="{FF2B5EF4-FFF2-40B4-BE49-F238E27FC236}">
                <a16:creationId xmlns:a16="http://schemas.microsoft.com/office/drawing/2014/main" id="{BCCC25B4-1D37-0647-B375-93F5F1C322E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75689793-27E5-124B-978D-6BF703C28E9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0609927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441325"/>
            <a:ext cx="8570912"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1000" y="1592262"/>
            <a:ext cx="8570912"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D9E4F-8117-414A-AA32-48A0F364B4B6}"/>
              </a:ext>
            </a:extLst>
          </p:cNvPr>
          <p:cNvSpPr>
            <a:spLocks noGrp="1"/>
          </p:cNvSpPr>
          <p:nvPr>
            <p:ph type="dt" sz="half" idx="2"/>
          </p:nvPr>
        </p:nvSpPr>
        <p:spPr>
          <a:xfrm>
            <a:off x="19844" y="6862062"/>
            <a:ext cx="2141538" cy="260079"/>
          </a:xfrm>
          <a:prstGeom prst="rect">
            <a:avLst/>
          </a:prstGeom>
        </p:spPr>
        <p:txBody>
          <a:bodyPr vert="horz" lIns="91440" tIns="45720" rIns="91440" bIns="45720" rtlCol="0" anchor="ctr"/>
          <a:lstStyle>
            <a:lvl1pPr algn="l">
              <a:defRPr sz="1200">
                <a:solidFill>
                  <a:schemeClr val="tx1">
                    <a:tint val="75000"/>
                  </a:schemeClr>
                </a:solidFill>
              </a:defRPr>
            </a:lvl1pPr>
          </a:lstStyle>
          <a:p>
            <a:fld id="{495C65DD-6F99-9B43-BBBE-412D03546892}" type="datetime1">
              <a:rPr lang="en-CA" smtClean="0"/>
              <a:t>2024-05-28</a:t>
            </a:fld>
            <a:endParaRPr lang="en-CA"/>
          </a:p>
        </p:txBody>
      </p:sp>
      <p:sp>
        <p:nvSpPr>
          <p:cNvPr id="5" name="Footer Placeholder 4">
            <a:extLst>
              <a:ext uri="{FF2B5EF4-FFF2-40B4-BE49-F238E27FC236}">
                <a16:creationId xmlns:a16="http://schemas.microsoft.com/office/drawing/2014/main" id="{92A3FA6A-6A21-2C4D-80E7-472BB9B590C9}"/>
              </a:ext>
            </a:extLst>
          </p:cNvPr>
          <p:cNvSpPr>
            <a:spLocks noGrp="1"/>
          </p:cNvSpPr>
          <p:nvPr>
            <p:ph type="ftr" sz="quarter" idx="3"/>
          </p:nvPr>
        </p:nvSpPr>
        <p:spPr>
          <a:xfrm>
            <a:off x="2524125" y="6229815"/>
            <a:ext cx="8575675" cy="260079"/>
          </a:xfrm>
          <a:prstGeom prst="rect">
            <a:avLst/>
          </a:prstGeom>
        </p:spPr>
        <p:txBody>
          <a:bodyPr vert="horz" lIns="91440" tIns="45720" rIns="91440" bIns="45720" rtlCol="0" anchor="b"/>
          <a:lstStyle>
            <a:lvl1pPr algn="r">
              <a:defRPr sz="1200">
                <a:solidFill>
                  <a:schemeClr val="tx1">
                    <a:tint val="75000"/>
                  </a:schemeClr>
                </a:solidFill>
              </a:defRPr>
            </a:lvl1pPr>
          </a:lstStyle>
          <a:p>
            <a:endParaRPr lang="en-CA"/>
          </a:p>
        </p:txBody>
      </p:sp>
      <p:sp>
        <p:nvSpPr>
          <p:cNvPr id="7" name="Slide Number Placeholder 6">
            <a:extLst>
              <a:ext uri="{FF2B5EF4-FFF2-40B4-BE49-F238E27FC236}">
                <a16:creationId xmlns:a16="http://schemas.microsoft.com/office/drawing/2014/main" id="{7AD69A23-1B35-CA4B-914C-DFDB1F88ED8B}"/>
              </a:ext>
            </a:extLst>
          </p:cNvPr>
          <p:cNvSpPr>
            <a:spLocks noGrp="1"/>
          </p:cNvSpPr>
          <p:nvPr>
            <p:ph type="sldNum" sz="quarter" idx="4"/>
          </p:nvPr>
        </p:nvSpPr>
        <p:spPr>
          <a:xfrm>
            <a:off x="11099800" y="6229815"/>
            <a:ext cx="711199" cy="264676"/>
          </a:xfrm>
          <a:prstGeom prst="rect">
            <a:avLst/>
          </a:prstGeom>
        </p:spPr>
        <p:txBody>
          <a:bodyPr vert="horz" lIns="91440" tIns="45720" rIns="91440" bIns="45720" rtlCol="0" anchor="ctr"/>
          <a:lstStyle>
            <a:lvl1pPr algn="r">
              <a:defRPr sz="1000">
                <a:solidFill>
                  <a:schemeClr val="tx1"/>
                </a:solidFill>
              </a:defRPr>
            </a:lvl1pPr>
          </a:lstStyle>
          <a:p>
            <a:fld id="{E4ECB127-6B1D-4440-BB59-CB7FB51359B3}" type="slidenum">
              <a:rPr lang="en-CA" smtClean="0"/>
              <a:pPr/>
              <a:t>‹#›</a:t>
            </a:fld>
            <a:endParaRPr lang="en-CA"/>
          </a:p>
        </p:txBody>
      </p:sp>
      <p:pic>
        <p:nvPicPr>
          <p:cNvPr id="11" name="Graphic 10">
            <a:extLst>
              <a:ext uri="{FF2B5EF4-FFF2-40B4-BE49-F238E27FC236}">
                <a16:creationId xmlns:a16="http://schemas.microsoft.com/office/drawing/2014/main" id="{2B14473B-1DC1-9140-A0CE-09C4EFC44F7B}"/>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457200" y="5933280"/>
            <a:ext cx="1587500" cy="571500"/>
          </a:xfrm>
          <a:prstGeom prst="rect">
            <a:avLst/>
          </a:prstGeom>
        </p:spPr>
      </p:pic>
    </p:spTree>
    <p:extLst>
      <p:ext uri="{BB962C8B-B14F-4D97-AF65-F5344CB8AC3E}">
        <p14:creationId xmlns:p14="http://schemas.microsoft.com/office/powerpoint/2010/main" val="1256069002"/>
      </p:ext>
    </p:extLst>
  </p:cSld>
  <p:clrMap bg1="lt1" tx1="dk1" bg2="lt2" tx2="dk2" accent1="accent1" accent2="accent2" accent3="accent3" accent4="accent4" accent5="accent5" accent6="accent6" hlink="hlink" folHlink="folHlink"/>
  <p:sldLayoutIdLst>
    <p:sldLayoutId id="2147483776" r:id="rId1"/>
    <p:sldLayoutId id="2147483771" r:id="rId2"/>
    <p:sldLayoutId id="2147483675" r:id="rId3"/>
    <p:sldLayoutId id="2147483714" r:id="rId4"/>
    <p:sldLayoutId id="2147483775" r:id="rId5"/>
    <p:sldLayoutId id="2147483680" r:id="rId6"/>
    <p:sldLayoutId id="2147483719" r:id="rId7"/>
    <p:sldLayoutId id="2147483787" r:id="rId8"/>
    <p:sldLayoutId id="2147483679" r:id="rId9"/>
    <p:sldLayoutId id="2147483677" r:id="rId10"/>
    <p:sldLayoutId id="2147483778" r:id="rId11"/>
    <p:sldLayoutId id="2147483663" r:id="rId12"/>
    <p:sldLayoutId id="2147483683" r:id="rId13"/>
    <p:sldLayoutId id="2147483682" r:id="rId14"/>
    <p:sldLayoutId id="2147483678" r:id="rId15"/>
    <p:sldLayoutId id="2147483684" r:id="rId16"/>
    <p:sldLayoutId id="2147483777" r:id="rId17"/>
    <p:sldLayoutId id="2147483686" r:id="rId18"/>
    <p:sldLayoutId id="2147483779" r:id="rId19"/>
    <p:sldLayoutId id="2147483780" r:id="rId20"/>
    <p:sldLayoutId id="2147483692" r:id="rId21"/>
    <p:sldLayoutId id="2147483689" r:id="rId22"/>
    <p:sldLayoutId id="2147483695" r:id="rId23"/>
    <p:sldLayoutId id="2147483710" r:id="rId24"/>
    <p:sldLayoutId id="2147483783" r:id="rId25"/>
    <p:sldLayoutId id="2147483693" r:id="rId26"/>
    <p:sldLayoutId id="2147483784" r:id="rId27"/>
    <p:sldLayoutId id="2147483711" r:id="rId28"/>
    <p:sldLayoutId id="2147483712" r:id="rId29"/>
    <p:sldLayoutId id="2147483757" r:id="rId30"/>
    <p:sldLayoutId id="2147483708" r:id="rId31"/>
    <p:sldLayoutId id="2147483707" r:id="rId32"/>
    <p:sldLayoutId id="2147483706" r:id="rId33"/>
    <p:sldLayoutId id="2147483768" r:id="rId34"/>
    <p:sldLayoutId id="2147483769" r:id="rId35"/>
    <p:sldLayoutId id="2147483788" r:id="rId36"/>
    <p:sldLayoutId id="2147483789" r:id="rId37"/>
    <p:sldLayoutId id="2147483790" r:id="rId38"/>
    <p:sldLayoutId id="2147483725" r:id="rId39"/>
    <p:sldLayoutId id="2147483697" r:id="rId40"/>
    <p:sldLayoutId id="2147483699" r:id="rId41"/>
    <p:sldLayoutId id="2147483721" r:id="rId42"/>
    <p:sldLayoutId id="2147483720" r:id="rId43"/>
    <p:sldLayoutId id="2147483764" r:id="rId44"/>
    <p:sldLayoutId id="2147483722" r:id="rId45"/>
    <p:sldLayoutId id="2147483723" r:id="rId46"/>
    <p:sldLayoutId id="2147483765" r:id="rId47"/>
    <p:sldLayoutId id="2147483767" r:id="rId48"/>
    <p:sldLayoutId id="2147483781" r:id="rId49"/>
    <p:sldLayoutId id="2147483782" r:id="rId50"/>
    <p:sldLayoutId id="2147483760" r:id="rId51"/>
  </p:sldLayoutIdLs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userDrawn="1">
          <p15:clr>
            <a:srgbClr val="5ACBF0"/>
          </p15:clr>
        </p15:guide>
        <p15:guide id="7" orient="horz" pos="278" userDrawn="1">
          <p15:clr>
            <a:srgbClr val="5ACBF0"/>
          </p15:clr>
        </p15:guide>
        <p15:guide id="9" pos="240" userDrawn="1">
          <p15:clr>
            <a:srgbClr val="F26B43"/>
          </p15:clr>
        </p15:guide>
        <p15:guide id="10" pos="7440" userDrawn="1">
          <p15:clr>
            <a:srgbClr val="F26B43"/>
          </p15:clr>
        </p15:guide>
        <p15:guide id="11" orient="horz" pos="228" userDrawn="1">
          <p15:clr>
            <a:srgbClr val="F26B43"/>
          </p15:clr>
        </p15:guide>
        <p15:guide id="12" orient="horz" pos="4091" userDrawn="1">
          <p15:clr>
            <a:srgbClr val="F26B43"/>
          </p15:clr>
        </p15:guide>
        <p15:guide id="13" pos="288" userDrawn="1">
          <p15:clr>
            <a:srgbClr val="5ACBF0"/>
          </p15:clr>
        </p15:guide>
        <p15:guide id="14" pos="7392" userDrawn="1">
          <p15:clr>
            <a:srgbClr val="5ACBF0"/>
          </p15:clr>
        </p15:guide>
        <p15:guide id="15" orient="horz" pos="3744" userDrawn="1">
          <p15:clr>
            <a:srgbClr val="F26B43"/>
          </p15:clr>
        </p15:guide>
        <p15:guide id="16" pos="672" userDrawn="1">
          <p15:clr>
            <a:srgbClr val="FDE53C"/>
          </p15:clr>
        </p15:guide>
        <p15:guide id="17" pos="1139" userDrawn="1">
          <p15:clr>
            <a:srgbClr val="FDE53C"/>
          </p15:clr>
        </p15:guide>
        <p15:guide id="18" pos="1590" userDrawn="1">
          <p15:clr>
            <a:srgbClr val="FDE53C"/>
          </p15:clr>
        </p15:guide>
        <p15:guide id="19" pos="2040" userDrawn="1">
          <p15:clr>
            <a:srgbClr val="9FCC3B"/>
          </p15:clr>
        </p15:guide>
        <p15:guide id="20" pos="2490" userDrawn="1">
          <p15:clr>
            <a:srgbClr val="FDE53C"/>
          </p15:clr>
        </p15:guide>
        <p15:guide id="21" pos="2939" userDrawn="1">
          <p15:clr>
            <a:srgbClr val="FDE53C"/>
          </p15:clr>
        </p15:guide>
        <p15:guide id="22" pos="3391" userDrawn="1">
          <p15:clr>
            <a:srgbClr val="FDE53C"/>
          </p15:clr>
        </p15:guide>
        <p15:guide id="23" pos="3840" userDrawn="1">
          <p15:clr>
            <a:srgbClr val="5ACBF0"/>
          </p15:clr>
        </p15:guide>
        <p15:guide id="24" pos="4290" userDrawn="1">
          <p15:clr>
            <a:srgbClr val="FDE53C"/>
          </p15:clr>
        </p15:guide>
        <p15:guide id="25" pos="4740" userDrawn="1">
          <p15:clr>
            <a:srgbClr val="FDE53C"/>
          </p15:clr>
        </p15:guide>
        <p15:guide id="26" pos="5190" userDrawn="1">
          <p15:clr>
            <a:srgbClr val="FDE53C"/>
          </p15:clr>
        </p15:guide>
        <p15:guide id="27" pos="5639" userDrawn="1">
          <p15:clr>
            <a:srgbClr val="9FCC3B"/>
          </p15:clr>
        </p15:guide>
        <p15:guide id="28" pos="6089" userDrawn="1">
          <p15:clr>
            <a:srgbClr val="FDE53C"/>
          </p15:clr>
        </p15:guide>
        <p15:guide id="29" pos="6539" userDrawn="1">
          <p15:clr>
            <a:srgbClr val="FDE53C"/>
          </p15:clr>
        </p15:guide>
        <p15:guide id="30" pos="6992" userDrawn="1">
          <p15:clr>
            <a:srgbClr val="FDE53C"/>
          </p15:clr>
        </p15:guide>
        <p15:guide id="31" orient="horz" pos="1002"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5157"/>
            <a:ext cx="5316718" cy="3760084"/>
          </a:xfrm>
        </p:spPr>
        <p:txBody>
          <a:bodyPr/>
          <a:lstStyle/>
          <a:p>
            <a:r>
              <a:rPr lang="en-CA" sz="2800" dirty="0">
                <a:latin typeface="Calibri"/>
                <a:cs typeface="Calibri"/>
              </a:rPr>
              <a:t>Redesign of the University of Toronto's Advanced Planning for Students (UTAPS) Program</a:t>
            </a:r>
            <a:br>
              <a:rPr lang="en-CA" dirty="0">
                <a:latin typeface="Calibri"/>
                <a:cs typeface="Calibri"/>
              </a:rPr>
            </a:br>
            <a:endParaRPr lang="en-CA" dirty="0">
              <a:latin typeface="Calibri"/>
              <a:cs typeface="Calibri"/>
            </a:endParaRPr>
          </a:p>
        </p:txBody>
      </p:sp>
      <p:sp>
        <p:nvSpPr>
          <p:cNvPr id="4" name="Text Placeholder 3">
            <a:extLst>
              <a:ext uri="{FF2B5EF4-FFF2-40B4-BE49-F238E27FC236}">
                <a16:creationId xmlns:a16="http://schemas.microsoft.com/office/drawing/2014/main" id="{273C5C15-30A6-43B8-9B49-FC5C7F0ACADB}"/>
              </a:ext>
            </a:extLst>
          </p:cNvPr>
          <p:cNvSpPr>
            <a:spLocks noGrp="1"/>
          </p:cNvSpPr>
          <p:nvPr>
            <p:ph type="body" sz="quarter" idx="10"/>
          </p:nvPr>
        </p:nvSpPr>
        <p:spPr>
          <a:xfrm>
            <a:off x="357164" y="2537114"/>
            <a:ext cx="3571875" cy="375987"/>
          </a:xfrm>
        </p:spPr>
        <p:txBody>
          <a:bodyPr/>
          <a:lstStyle/>
          <a:p>
            <a:r>
              <a:rPr lang="en-CA" sz="1800" dirty="0">
                <a:latin typeface="Calibri" panose="020F0502020204030204" pitchFamily="34" charset="0"/>
                <a:ea typeface="Calibri" panose="020F0502020204030204" pitchFamily="34" charset="0"/>
                <a:cs typeface="Calibri" panose="020F0502020204030204" pitchFamily="34" charset="0"/>
              </a:rPr>
              <a:t>CASFAA Presentation: June 4, 2024</a:t>
            </a:r>
          </a:p>
        </p:txBody>
      </p:sp>
      <p:sp>
        <p:nvSpPr>
          <p:cNvPr id="3" name="Subtitle 2"/>
          <p:cNvSpPr>
            <a:spLocks noGrp="1"/>
          </p:cNvSpPr>
          <p:nvPr>
            <p:ph type="subTitle" idx="1"/>
          </p:nvPr>
        </p:nvSpPr>
        <p:spPr>
          <a:xfrm>
            <a:off x="357164" y="2913101"/>
            <a:ext cx="5100956" cy="1031797"/>
          </a:xfrm>
        </p:spPr>
        <p:txBody>
          <a:bodyPr vert="horz" lIns="91440" tIns="183600" rIns="90000" bIns="45720" rtlCol="0" anchor="t">
            <a:noAutofit/>
          </a:bodyPr>
          <a:lstStyle/>
          <a:p>
            <a:r>
              <a:rPr lang="en-CA" sz="1800" dirty="0">
                <a:latin typeface="Calibri"/>
                <a:cs typeface="Calibri"/>
              </a:rPr>
              <a:t>Donna Wall, Associate University Registrar &amp; Director, Financial Aid &amp; Awards</a:t>
            </a:r>
          </a:p>
          <a:p>
            <a:r>
              <a:rPr lang="en-CA" sz="1800" dirty="0">
                <a:latin typeface="Calibri"/>
                <a:cs typeface="Calibri"/>
              </a:rPr>
              <a:t>Jennifer Da Silva, Associate Director, Financial Aid</a:t>
            </a:r>
          </a:p>
        </p:txBody>
      </p:sp>
    </p:spTree>
    <p:extLst>
      <p:ext uri="{BB962C8B-B14F-4D97-AF65-F5344CB8AC3E}">
        <p14:creationId xmlns:p14="http://schemas.microsoft.com/office/powerpoint/2010/main" val="104222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DFF4-FB65-8BEE-8A85-4251E68D24C1}"/>
              </a:ext>
            </a:extLst>
          </p:cNvPr>
          <p:cNvSpPr>
            <a:spLocks noGrp="1"/>
          </p:cNvSpPr>
          <p:nvPr>
            <p:ph type="title"/>
          </p:nvPr>
        </p:nvSpPr>
        <p:spPr>
          <a:xfrm>
            <a:off x="381001" y="256989"/>
            <a:ext cx="8570912" cy="494549"/>
          </a:xfrm>
        </p:spPr>
        <p:txBody>
          <a:bodyPr>
            <a:noAutofit/>
          </a:bodyPr>
          <a:lstStyle/>
          <a:p>
            <a:r>
              <a:rPr lang="en-US" dirty="0">
                <a:latin typeface="Calibri"/>
                <a:cs typeface="Arial"/>
              </a:rPr>
              <a:t>Student feedback about UTAPS changes</a:t>
            </a:r>
            <a:br>
              <a:rPr lang="en-US" dirty="0">
                <a:cs typeface="Arial"/>
              </a:rPr>
            </a:br>
            <a:endParaRPr lang="en-US" dirty="0"/>
          </a:p>
        </p:txBody>
      </p:sp>
      <p:sp>
        <p:nvSpPr>
          <p:cNvPr id="4" name="Slide Number Placeholder 3">
            <a:extLst>
              <a:ext uri="{FF2B5EF4-FFF2-40B4-BE49-F238E27FC236}">
                <a16:creationId xmlns:a16="http://schemas.microsoft.com/office/drawing/2014/main" id="{0E2B20F4-F282-4A3B-4A31-BAD128F5A4B0}"/>
              </a:ext>
            </a:extLst>
          </p:cNvPr>
          <p:cNvSpPr>
            <a:spLocks noGrp="1"/>
          </p:cNvSpPr>
          <p:nvPr>
            <p:ph type="sldNum" sz="quarter" idx="12"/>
          </p:nvPr>
        </p:nvSpPr>
        <p:spPr/>
        <p:txBody>
          <a:bodyPr/>
          <a:lstStyle/>
          <a:p>
            <a:fld id="{1BD90C89-BB05-D647-8C9B-C2376028CB3D}" type="slidenum">
              <a:rPr lang="en-CA" smtClean="0"/>
              <a:t>10</a:t>
            </a:fld>
            <a:endParaRPr lang="en-CA"/>
          </a:p>
        </p:txBody>
      </p:sp>
      <p:graphicFrame>
        <p:nvGraphicFramePr>
          <p:cNvPr id="5" name="Content Placeholder 2">
            <a:extLst>
              <a:ext uri="{FF2B5EF4-FFF2-40B4-BE49-F238E27FC236}">
                <a16:creationId xmlns:a16="http://schemas.microsoft.com/office/drawing/2014/main" id="{EA3A4329-BFF9-BF37-1724-6A788DA1526D}"/>
              </a:ext>
            </a:extLst>
          </p:cNvPr>
          <p:cNvGraphicFramePr>
            <a:graphicFrameLocks noGrp="1"/>
          </p:cNvGraphicFramePr>
          <p:nvPr>
            <p:extLst>
              <p:ext uri="{D42A27DB-BD31-4B8C-83A1-F6EECF244321}">
                <p14:modId xmlns:p14="http://schemas.microsoft.com/office/powerpoint/2010/main" val="173628974"/>
              </p:ext>
            </p:extLst>
          </p:nvPr>
        </p:nvGraphicFramePr>
        <p:xfrm>
          <a:off x="499077" y="827738"/>
          <a:ext cx="10412796" cy="468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08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F991-BF5C-6956-A83B-65B73879503E}"/>
              </a:ext>
            </a:extLst>
          </p:cNvPr>
          <p:cNvSpPr>
            <a:spLocks noGrp="1"/>
          </p:cNvSpPr>
          <p:nvPr>
            <p:ph type="title"/>
          </p:nvPr>
        </p:nvSpPr>
        <p:spPr>
          <a:xfrm>
            <a:off x="381001" y="363509"/>
            <a:ext cx="10964235" cy="98984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Redesign: Phase I</a:t>
            </a:r>
          </a:p>
        </p:txBody>
      </p:sp>
      <p:sp>
        <p:nvSpPr>
          <p:cNvPr id="3" name="Content Placeholder 2">
            <a:extLst>
              <a:ext uri="{FF2B5EF4-FFF2-40B4-BE49-F238E27FC236}">
                <a16:creationId xmlns:a16="http://schemas.microsoft.com/office/drawing/2014/main" id="{5D4976A0-B782-6CB1-6E06-290DB90B5015}"/>
              </a:ext>
            </a:extLst>
          </p:cNvPr>
          <p:cNvSpPr>
            <a:spLocks noGrp="1"/>
          </p:cNvSpPr>
          <p:nvPr>
            <p:ph idx="1"/>
          </p:nvPr>
        </p:nvSpPr>
        <p:spPr>
          <a:xfrm>
            <a:off x="381001" y="1129428"/>
            <a:ext cx="11651779" cy="4214097"/>
          </a:xfrm>
        </p:spPr>
        <p:txBody>
          <a:bodyPr vert="horz" lIns="91440" tIns="45720" rIns="91440" bIns="45720" rtlCol="0" anchor="t">
            <a:noAutofit/>
          </a:bodyPr>
          <a:lstStyle/>
          <a:p>
            <a:pPr marL="0" indent="0">
              <a:lnSpc>
                <a:spcPct val="90000"/>
              </a:lnSpc>
              <a:spcBef>
                <a:spcPct val="20000"/>
              </a:spcBef>
              <a:spcAft>
                <a:spcPts val="600"/>
              </a:spcAft>
              <a:buNone/>
            </a:pPr>
            <a:r>
              <a:rPr lang="en-US" sz="2400" b="1" dirty="0">
                <a:solidFill>
                  <a:srgbClr val="3D3D3D"/>
                </a:solidFill>
                <a:latin typeface="Calibri"/>
                <a:ea typeface="Calibri"/>
                <a:cs typeface="Arial"/>
              </a:rPr>
              <a:t>2023-24</a:t>
            </a:r>
            <a:endParaRPr lang="en-US" sz="2400" dirty="0">
              <a:solidFill>
                <a:srgbClr val="3D3D3D"/>
              </a:solidFill>
              <a:latin typeface="Calibri"/>
              <a:ea typeface="Calibri"/>
              <a:cs typeface="Arial"/>
            </a:endParaRPr>
          </a:p>
          <a:p>
            <a:pPr marL="667385" lvl="1" indent="-342900">
              <a:lnSpc>
                <a:spcPct val="90000"/>
              </a:lnSpc>
              <a:spcBef>
                <a:spcPct val="20000"/>
              </a:spcBef>
              <a:spcAft>
                <a:spcPts val="600"/>
              </a:spcAft>
              <a:buFont typeface="Arial" panose="020B0604020202020204" pitchFamily="34" charset="0"/>
              <a:buChar char="•"/>
            </a:pPr>
            <a:r>
              <a:rPr lang="en-US" sz="2000" dirty="0">
                <a:latin typeface="Calibri"/>
                <a:ea typeface="Calibri"/>
                <a:cs typeface="Arial"/>
              </a:rPr>
              <a:t>Financial Need Assessment + new UTAPS Application developed</a:t>
            </a:r>
          </a:p>
          <a:p>
            <a:pPr marL="893763" lvl="1" fontAlgn="base">
              <a:spcAft>
                <a:spcPts val="600"/>
              </a:spcAft>
            </a:pPr>
            <a:r>
              <a:rPr lang="en-US" sz="1800" dirty="0">
                <a:latin typeface="Calibri" panose="020F0502020204030204" pitchFamily="34" charset="0"/>
                <a:cs typeface="Calibri" panose="020F0502020204030204" pitchFamily="34" charset="0"/>
              </a:rPr>
              <a:t>Streamlined need assessment for domestic students (undergraduate/graduate)</a:t>
            </a:r>
          </a:p>
          <a:p>
            <a:pPr marL="893763" lvl="1" fontAlgn="base">
              <a:spcAft>
                <a:spcPts val="600"/>
              </a:spcAft>
            </a:pPr>
            <a:r>
              <a:rPr lang="en-US" sz="1800" dirty="0">
                <a:latin typeface="Calibri" panose="020F0502020204030204" pitchFamily="34" charset="0"/>
                <a:cs typeface="Calibri" panose="020F0502020204030204" pitchFamily="34" charset="0"/>
              </a:rPr>
              <a:t>UTAPS calculation – UTAPS entitlements based on information provided by the student, UTAPS data model, and U of T created expense tables</a:t>
            </a:r>
          </a:p>
          <a:p>
            <a:pPr marL="893763" lvl="1" fontAlgn="base">
              <a:spcAft>
                <a:spcPts val="600"/>
              </a:spcAft>
            </a:pPr>
            <a:r>
              <a:rPr lang="en-US" sz="1800" dirty="0">
                <a:latin typeface="Calibri" panose="020F0502020204030204" pitchFamily="34" charset="0"/>
                <a:cs typeface="Calibri" panose="020F0502020204030204" pitchFamily="34" charset="0"/>
              </a:rPr>
              <a:t>Eliminated need for:</a:t>
            </a:r>
          </a:p>
          <a:p>
            <a:pPr marL="1293495" lvl="3" indent="-285750">
              <a:lnSpc>
                <a:spcPct val="90000"/>
              </a:lnSpc>
              <a:spcBef>
                <a:spcPct val="20000"/>
              </a:spcBef>
              <a:spcAft>
                <a:spcPts val="600"/>
              </a:spcAft>
              <a:buFont typeface="Arial" panose="020B0604020202020204" pitchFamily="34" charset="0"/>
              <a:buChar char="•"/>
            </a:pPr>
            <a:r>
              <a:rPr lang="en-US" sz="1600" dirty="0">
                <a:latin typeface="Calibri"/>
                <a:ea typeface="Calibri"/>
                <a:cs typeface="Arial"/>
              </a:rPr>
              <a:t>Out-of-Province UTAPS Estimator</a:t>
            </a:r>
          </a:p>
          <a:p>
            <a:pPr marL="1293495" lvl="3" indent="-285750">
              <a:lnSpc>
                <a:spcPct val="90000"/>
              </a:lnSpc>
              <a:spcBef>
                <a:spcPct val="20000"/>
              </a:spcBef>
              <a:spcAft>
                <a:spcPts val="600"/>
              </a:spcAft>
              <a:buFont typeface="Arial" panose="020B0604020202020204" pitchFamily="34" charset="0"/>
              <a:buChar char="•"/>
            </a:pPr>
            <a:r>
              <a:rPr lang="en-US" sz="1600" dirty="0">
                <a:latin typeface="Calibri"/>
                <a:ea typeface="Calibri"/>
                <a:cs typeface="Arial"/>
              </a:rPr>
              <a:t>School of Graduate Studies Financial Need Estimator</a:t>
            </a:r>
          </a:p>
          <a:p>
            <a:pPr marL="1293495" lvl="3" indent="-285750">
              <a:lnSpc>
                <a:spcPct val="90000"/>
              </a:lnSpc>
              <a:spcBef>
                <a:spcPct val="20000"/>
              </a:spcBef>
              <a:spcAft>
                <a:spcPts val="600"/>
              </a:spcAft>
              <a:buFont typeface="Arial" panose="020B0604020202020204" pitchFamily="34" charset="0"/>
              <a:buChar char="•"/>
            </a:pPr>
            <a:r>
              <a:rPr lang="en-US" sz="1600" dirty="0">
                <a:latin typeface="Calibri"/>
                <a:ea typeface="Calibri"/>
                <a:cs typeface="Arial"/>
              </a:rPr>
              <a:t>OSOTF/OTSS applications</a:t>
            </a:r>
          </a:p>
          <a:p>
            <a:pPr marL="1293495" lvl="3" indent="-285750">
              <a:lnSpc>
                <a:spcPct val="90000"/>
              </a:lnSpc>
              <a:spcBef>
                <a:spcPct val="20000"/>
              </a:spcBef>
              <a:spcAft>
                <a:spcPts val="600"/>
              </a:spcAft>
              <a:buFont typeface="Arial" panose="020B0604020202020204" pitchFamily="34" charset="0"/>
              <a:buChar char="•"/>
            </a:pPr>
            <a:r>
              <a:rPr lang="en-US" sz="1600" dirty="0">
                <a:latin typeface="Calibri"/>
                <a:ea typeface="Calibri"/>
                <a:cs typeface="Arial"/>
              </a:rPr>
              <a:t>Excel and manual processes (in most cases)</a:t>
            </a:r>
          </a:p>
        </p:txBody>
      </p:sp>
      <p:sp>
        <p:nvSpPr>
          <p:cNvPr id="4" name="Slide Number Placeholder 3">
            <a:extLst>
              <a:ext uri="{FF2B5EF4-FFF2-40B4-BE49-F238E27FC236}">
                <a16:creationId xmlns:a16="http://schemas.microsoft.com/office/drawing/2014/main" id="{002EA5FC-4BC8-9B57-D887-55D502617737}"/>
              </a:ext>
            </a:extLst>
          </p:cNvPr>
          <p:cNvSpPr>
            <a:spLocks noGrp="1"/>
          </p:cNvSpPr>
          <p:nvPr>
            <p:ph type="sldNum" sz="quarter" idx="12"/>
          </p:nvPr>
        </p:nvSpPr>
        <p:spPr/>
        <p:txBody>
          <a:bodyPr/>
          <a:lstStyle/>
          <a:p>
            <a:fld id="{1BD90C89-BB05-D647-8C9B-C2376028CB3D}" type="slidenum">
              <a:rPr lang="en-CA" smtClean="0"/>
              <a:t>11</a:t>
            </a:fld>
            <a:endParaRPr lang="en-CA"/>
          </a:p>
        </p:txBody>
      </p:sp>
    </p:spTree>
    <p:extLst>
      <p:ext uri="{BB962C8B-B14F-4D97-AF65-F5344CB8AC3E}">
        <p14:creationId xmlns:p14="http://schemas.microsoft.com/office/powerpoint/2010/main" val="374527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224B-BB80-2178-06F1-55E59920DC91}"/>
              </a:ext>
            </a:extLst>
          </p:cNvPr>
          <p:cNvSpPr>
            <a:spLocks noGrp="1"/>
          </p:cNvSpPr>
          <p:nvPr>
            <p:ph type="title"/>
          </p:nvPr>
        </p:nvSpPr>
        <p:spPr>
          <a:xfrm>
            <a:off x="480581" y="224786"/>
            <a:ext cx="8570912" cy="98984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Redesign: Phase I – cont’d.</a:t>
            </a:r>
          </a:p>
        </p:txBody>
      </p:sp>
      <p:sp>
        <p:nvSpPr>
          <p:cNvPr id="3" name="Content Placeholder 2">
            <a:extLst>
              <a:ext uri="{FF2B5EF4-FFF2-40B4-BE49-F238E27FC236}">
                <a16:creationId xmlns:a16="http://schemas.microsoft.com/office/drawing/2014/main" id="{2CF9A649-792A-7D95-BC17-A79CB531290D}"/>
              </a:ext>
            </a:extLst>
          </p:cNvPr>
          <p:cNvSpPr>
            <a:spLocks noGrp="1"/>
          </p:cNvSpPr>
          <p:nvPr>
            <p:ph idx="1"/>
          </p:nvPr>
        </p:nvSpPr>
        <p:spPr/>
        <p:txBody>
          <a:bodyPr vert="horz" lIns="91440" tIns="45720" rIns="91440" bIns="45720" rtlCol="0" anchor="t">
            <a:normAutofit fontScale="62500" lnSpcReduction="20000"/>
          </a:bodyPr>
          <a:lstStyle/>
          <a:p>
            <a:pPr marL="582930" lvl="1" indent="-291465">
              <a:lnSpc>
                <a:spcPct val="100000"/>
              </a:lnSpc>
              <a:spcBef>
                <a:spcPts val="0"/>
              </a:spcBef>
              <a:buFont typeface="Arial,Sans-Serif" panose="020B0604020202020204" pitchFamily="34" charset="0"/>
            </a:pPr>
            <a:endParaRPr lang="en-US" sz="2700">
              <a:solidFill>
                <a:srgbClr val="FAFFFD"/>
              </a:solidFill>
              <a:cs typeface="Arial"/>
            </a:endParaRPr>
          </a:p>
          <a:p>
            <a:pPr marL="582930" lvl="1" indent="-291465">
              <a:lnSpc>
                <a:spcPct val="100000"/>
              </a:lnSpc>
              <a:spcBef>
                <a:spcPts val="0"/>
              </a:spcBef>
              <a:buFont typeface="Arial,Sans-Serif" panose="020B0604020202020204" pitchFamily="34" charset="0"/>
            </a:pPr>
            <a:r>
              <a:rPr lang="en-US" sz="2800">
                <a:solidFill>
                  <a:srgbClr val="FAFFFD"/>
                </a:solidFill>
                <a:cs typeface="Arial"/>
              </a:rPr>
              <a:t>UTAPS financial need assessment will:</a:t>
            </a:r>
          </a:p>
          <a:p>
            <a:pPr marL="582930" lvl="1" indent="-291465">
              <a:lnSpc>
                <a:spcPct val="100000"/>
              </a:lnSpc>
              <a:spcBef>
                <a:spcPts val="0"/>
              </a:spcBef>
              <a:buFont typeface="Arial,Sans-Serif" panose="020B0604020202020204" pitchFamily="34" charset="0"/>
            </a:pPr>
            <a:endParaRPr lang="en-US" sz="2700">
              <a:solidFill>
                <a:srgbClr val="FAFFFD"/>
              </a:solidFill>
              <a:cs typeface="Arial"/>
            </a:endParaRPr>
          </a:p>
          <a:p>
            <a:pPr marL="1165860" lvl="2" indent="-388620">
              <a:lnSpc>
                <a:spcPct val="100000"/>
              </a:lnSpc>
              <a:spcBef>
                <a:spcPts val="0"/>
              </a:spcBef>
              <a:buFont typeface="Arial,Sans-Serif" panose="020B0604020202020204" pitchFamily="34" charset="0"/>
              <a:buChar char="⚬"/>
            </a:pPr>
            <a:r>
              <a:rPr lang="en-US" sz="2700">
                <a:solidFill>
                  <a:srgbClr val="FAFFFD"/>
                </a:solidFill>
                <a:cs typeface="Arial"/>
              </a:rPr>
              <a:t>Reflect </a:t>
            </a:r>
            <a:r>
              <a:rPr lang="en-US" sz="2700" i="1">
                <a:solidFill>
                  <a:srgbClr val="FAFFFD"/>
                </a:solidFill>
                <a:cs typeface="Arial"/>
              </a:rPr>
              <a:t>actual</a:t>
            </a:r>
            <a:r>
              <a:rPr lang="en-US" sz="2700">
                <a:solidFill>
                  <a:srgbClr val="FAFFFD"/>
                </a:solidFill>
                <a:cs typeface="Arial"/>
              </a:rPr>
              <a:t> costs of attending school at U of T (e.g., residence costs, transportation) </a:t>
            </a:r>
          </a:p>
          <a:p>
            <a:pPr marL="1165860" lvl="2" indent="-388620">
              <a:lnSpc>
                <a:spcPct val="100000"/>
              </a:lnSpc>
              <a:spcBef>
                <a:spcPts val="0"/>
              </a:spcBef>
              <a:buFont typeface="Arial,Sans-Serif" panose="020B0604020202020204" pitchFamily="34" charset="0"/>
              <a:buChar char="⚬"/>
            </a:pPr>
            <a:r>
              <a:rPr lang="en-US" sz="2700">
                <a:solidFill>
                  <a:srgbClr val="FAFFFD"/>
                </a:solidFill>
                <a:cs typeface="Arial"/>
              </a:rPr>
              <a:t>Improve transparency as actual resources and costs will be known to students and divisions </a:t>
            </a:r>
          </a:p>
          <a:p>
            <a:pPr marL="1165860" lvl="2" indent="-388620">
              <a:lnSpc>
                <a:spcPct val="100000"/>
              </a:lnSpc>
              <a:spcBef>
                <a:spcPts val="0"/>
              </a:spcBef>
              <a:buFont typeface="Arial,Sans-Serif" panose="020B0604020202020204" pitchFamily="34" charset="0"/>
              <a:buChar char="⚬"/>
            </a:pPr>
            <a:r>
              <a:rPr lang="en-US" sz="2700">
                <a:solidFill>
                  <a:srgbClr val="FAFFFD"/>
                </a:solidFill>
                <a:cs typeface="Arial"/>
              </a:rPr>
              <a:t>Increase accessibility and equity as students in regular fee and high-cost programs will be assessed using the same methodology</a:t>
            </a:r>
          </a:p>
          <a:p>
            <a:pPr marL="1165860" lvl="2" indent="-388620">
              <a:lnSpc>
                <a:spcPct val="100000"/>
              </a:lnSpc>
              <a:spcBef>
                <a:spcPts val="0"/>
              </a:spcBef>
              <a:buFont typeface="Arial,Sans-Serif" panose="020B0604020202020204" pitchFamily="34" charset="0"/>
              <a:buChar char="⚬"/>
            </a:pPr>
            <a:endParaRPr lang="en-US" sz="2700">
              <a:solidFill>
                <a:srgbClr val="FFFFFF"/>
              </a:solidFill>
              <a:cs typeface="Arial"/>
            </a:endParaRPr>
          </a:p>
          <a:p>
            <a:pPr marL="777240" lvl="1" indent="-457200">
              <a:lnSpc>
                <a:spcPct val="100000"/>
              </a:lnSpc>
              <a:spcBef>
                <a:spcPts val="0"/>
              </a:spcBef>
              <a:buFont typeface="Arial,Sans-Serif" panose="020B0604020202020204" pitchFamily="34" charset="0"/>
            </a:pPr>
            <a:r>
              <a:rPr lang="en-US" sz="2700">
                <a:solidFill>
                  <a:schemeClr val="bg1"/>
                </a:solidFill>
                <a:cs typeface="Arial"/>
              </a:rPr>
              <a:t>Financial need assessment will be shared with divisions</a:t>
            </a:r>
            <a:endParaRPr lang="en-US" sz="2700">
              <a:solidFill>
                <a:srgbClr val="FFFFFF"/>
              </a:solidFill>
              <a:cs typeface="Arial"/>
            </a:endParaRPr>
          </a:p>
          <a:p>
            <a:pPr marL="518795" lvl="2" indent="-175895">
              <a:lnSpc>
                <a:spcPct val="100000"/>
              </a:lnSpc>
              <a:spcBef>
                <a:spcPts val="0"/>
              </a:spcBef>
              <a:buSzPct val="85000"/>
              <a:buFont typeface="System Font Regular" panose="020B0604020202020204" pitchFamily="34" charset="0"/>
              <a:buChar char="⚬"/>
            </a:pPr>
            <a:endParaRPr lang="en-US" sz="2700">
              <a:solidFill>
                <a:srgbClr val="FAFFFD"/>
              </a:solidFill>
              <a:cs typeface="Arial"/>
            </a:endParaRPr>
          </a:p>
          <a:p>
            <a:pPr marL="777240" lvl="1" indent="-457200">
              <a:lnSpc>
                <a:spcPct val="100000"/>
              </a:lnSpc>
              <a:spcBef>
                <a:spcPts val="0"/>
              </a:spcBef>
              <a:buFont typeface="Arial,Sans-Serif" panose="020B0604020202020204" pitchFamily="34" charset="0"/>
            </a:pPr>
            <a:r>
              <a:rPr lang="en-US" sz="2700">
                <a:solidFill>
                  <a:schemeClr val="bg1"/>
                </a:solidFill>
                <a:cs typeface="Arial"/>
              </a:rPr>
              <a:t>URO will conduct an evaluation of the redesign to understand more about the student experience, and continue to make improvements to the program</a:t>
            </a:r>
            <a:endParaRPr lang="en-US" sz="2700">
              <a:solidFill>
                <a:srgbClr val="FFFFFF"/>
              </a:solidFill>
              <a:cs typeface="Arial"/>
            </a:endParaRPr>
          </a:p>
          <a:p>
            <a:pPr marL="172720" indent="-172720"/>
            <a:endParaRPr lang="en-US">
              <a:cs typeface="Arial"/>
            </a:endParaRPr>
          </a:p>
          <a:p>
            <a:pPr marL="582930" lvl="1" indent="-291465">
              <a:lnSpc>
                <a:spcPct val="100000"/>
              </a:lnSpc>
              <a:spcBef>
                <a:spcPts val="0"/>
              </a:spcBef>
              <a:buFont typeface="Arial,Sans-Serif" panose="020B0604020202020204" pitchFamily="34" charset="0"/>
            </a:pPr>
            <a:r>
              <a:rPr lang="en-US" sz="2700">
                <a:solidFill>
                  <a:srgbClr val="FAFFFD"/>
                </a:solidFill>
                <a:cs typeface="Arial"/>
              </a:rPr>
              <a:t>All domestic students (residents from Ontario and other Canadian jurisdictions) will be required to complete an application through the </a:t>
            </a:r>
            <a:r>
              <a:rPr lang="en-US" sz="2700" b="1" i="1">
                <a:solidFill>
                  <a:srgbClr val="FAFFFD"/>
                </a:solidFill>
                <a:cs typeface="Arial"/>
              </a:rPr>
              <a:t>Need Navigator </a:t>
            </a:r>
            <a:r>
              <a:rPr lang="en-US" sz="2700">
                <a:solidFill>
                  <a:srgbClr val="FAFFFD"/>
                </a:solidFill>
                <a:cs typeface="Arial"/>
              </a:rPr>
              <a:t>tool for UTAPS consideration</a:t>
            </a:r>
          </a:p>
        </p:txBody>
      </p:sp>
      <p:sp>
        <p:nvSpPr>
          <p:cNvPr id="4" name="Slide Number Placeholder 3">
            <a:extLst>
              <a:ext uri="{FF2B5EF4-FFF2-40B4-BE49-F238E27FC236}">
                <a16:creationId xmlns:a16="http://schemas.microsoft.com/office/drawing/2014/main" id="{2FD1F680-023C-FE68-882A-E53E36CBFA97}"/>
              </a:ext>
            </a:extLst>
          </p:cNvPr>
          <p:cNvSpPr>
            <a:spLocks noGrp="1"/>
          </p:cNvSpPr>
          <p:nvPr>
            <p:ph type="sldNum" sz="quarter" idx="12"/>
          </p:nvPr>
        </p:nvSpPr>
        <p:spPr/>
        <p:txBody>
          <a:bodyPr/>
          <a:lstStyle/>
          <a:p>
            <a:fld id="{1BD90C89-BB05-D647-8C9B-C2376028CB3D}" type="slidenum">
              <a:rPr lang="en-CA" smtClean="0"/>
              <a:t>12</a:t>
            </a:fld>
            <a:endParaRPr lang="en-CA"/>
          </a:p>
        </p:txBody>
      </p:sp>
      <p:sp>
        <p:nvSpPr>
          <p:cNvPr id="5" name="TextBox 1">
            <a:extLst>
              <a:ext uri="{FF2B5EF4-FFF2-40B4-BE49-F238E27FC236}">
                <a16:creationId xmlns:a16="http://schemas.microsoft.com/office/drawing/2014/main" id="{646449F5-1020-2CAE-7E09-31E3F623AFDA}"/>
              </a:ext>
            </a:extLst>
          </p:cNvPr>
          <p:cNvSpPr txBox="1"/>
          <p:nvPr/>
        </p:nvSpPr>
        <p:spPr>
          <a:xfrm>
            <a:off x="281594" y="837008"/>
            <a:ext cx="11429825" cy="487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2930" lvl="1" indent="-291465">
              <a:spcAft>
                <a:spcPts val="400"/>
              </a:spcAft>
              <a:buFont typeface="Arial"/>
              <a:buChar char="•"/>
            </a:pPr>
            <a:r>
              <a:rPr lang="en-US" sz="2000" dirty="0">
                <a:latin typeface="Calibri"/>
                <a:ea typeface="Calibri"/>
                <a:cs typeface="Arial"/>
              </a:rPr>
              <a:t>All domestic students complete an application for UTAPS through the new </a:t>
            </a:r>
            <a:r>
              <a:rPr lang="en-US" sz="2000" b="1" i="1" dirty="0">
                <a:latin typeface="Calibri"/>
                <a:ea typeface="Calibri"/>
                <a:cs typeface="Arial"/>
              </a:rPr>
              <a:t>Need Navigator </a:t>
            </a:r>
            <a:r>
              <a:rPr lang="en-US" sz="2000" dirty="0">
                <a:latin typeface="Calibri"/>
                <a:ea typeface="Calibri"/>
                <a:cs typeface="Arial"/>
              </a:rPr>
              <a:t>tool </a:t>
            </a:r>
            <a:endParaRPr lang="en-US" sz="2000" dirty="0">
              <a:latin typeface="Calibri"/>
              <a:ea typeface="Calibri"/>
              <a:cs typeface="Calibri"/>
            </a:endParaRPr>
          </a:p>
          <a:p>
            <a:pPr marL="582930" lvl="1" indent="-291465">
              <a:spcAft>
                <a:spcPts val="400"/>
              </a:spcAft>
              <a:buFont typeface="Arial"/>
              <a:buChar char="•"/>
            </a:pPr>
            <a:r>
              <a:rPr lang="en-US" sz="2000" dirty="0">
                <a:latin typeface="Calibri"/>
                <a:ea typeface="Calibri"/>
                <a:cs typeface="Arial"/>
              </a:rPr>
              <a:t>Students only submit one financial need application per academic year</a:t>
            </a:r>
          </a:p>
          <a:p>
            <a:pPr marL="582930" lvl="1" indent="-291465">
              <a:spcAft>
                <a:spcPts val="400"/>
              </a:spcAft>
              <a:buFont typeface="Arial"/>
              <a:buChar char="•"/>
            </a:pPr>
            <a:r>
              <a:rPr lang="en-CA" sz="2000" dirty="0">
                <a:latin typeface="Calibri"/>
                <a:ea typeface="Calibri"/>
                <a:cs typeface="Arial"/>
              </a:rPr>
              <a:t>Financial need for UTAPS consideration = Allowable education and living costs (MINUS) Resources from expected contributions and government financial aid program</a:t>
            </a:r>
            <a:endParaRPr lang="en-US" sz="2000" dirty="0">
              <a:latin typeface="Calibri"/>
              <a:ea typeface="Calibri"/>
              <a:cs typeface="Arial"/>
            </a:endParaRPr>
          </a:p>
          <a:p>
            <a:pPr marL="582930" lvl="1" indent="-291465">
              <a:spcAft>
                <a:spcPts val="400"/>
              </a:spcAft>
              <a:buFont typeface="Arial"/>
              <a:buChar char="•"/>
            </a:pPr>
            <a:r>
              <a:rPr lang="en-CA" sz="2000" dirty="0">
                <a:latin typeface="Calibri"/>
                <a:ea typeface="Calibri"/>
                <a:cs typeface="Arial"/>
              </a:rPr>
              <a:t>Minimum UTAPS = SAG (i.e., $100): values &lt;$100 rounded up; Maximum UTAPS = no limit</a:t>
            </a:r>
          </a:p>
          <a:p>
            <a:pPr marL="582930" lvl="1" indent="-291465">
              <a:buFont typeface="Arial"/>
              <a:buChar char="•"/>
            </a:pPr>
            <a:r>
              <a:rPr lang="en-US" sz="2000" dirty="0">
                <a:latin typeface="Calibri"/>
                <a:ea typeface="Calibri"/>
                <a:cs typeface="Arial"/>
              </a:rPr>
              <a:t>UTAPS financial need assessment will:</a:t>
            </a:r>
          </a:p>
          <a:p>
            <a:pPr marL="893763" lvl="1" indent="-176213" fontAlgn="base">
              <a:lnSpc>
                <a:spcPct val="110000"/>
              </a:lnSpc>
              <a:spcBef>
                <a:spcPts val="800"/>
              </a:spcBef>
              <a:spcAft>
                <a:spcPts val="600"/>
              </a:spcAft>
              <a:buSzPct val="85000"/>
              <a:buFont typeface="System Font Regular"/>
              <a:buChar char="⚬"/>
            </a:pPr>
            <a:r>
              <a:rPr lang="en-US" dirty="0">
                <a:latin typeface="Calibri" panose="020F0502020204030204" pitchFamily="34" charset="0"/>
                <a:cs typeface="Calibri" panose="020F0502020204030204" pitchFamily="34" charset="0"/>
              </a:rPr>
              <a:t>Use realistic costs of attending school at U of T (e.g., residence costs, transportation)​</a:t>
            </a:r>
          </a:p>
          <a:p>
            <a:pPr marL="893763" lvl="1" indent="-176213" fontAlgn="base">
              <a:lnSpc>
                <a:spcPct val="110000"/>
              </a:lnSpc>
              <a:spcBef>
                <a:spcPts val="800"/>
              </a:spcBef>
              <a:spcAft>
                <a:spcPts val="600"/>
              </a:spcAft>
              <a:buSzPct val="85000"/>
              <a:buFont typeface="System Font Regular"/>
              <a:buChar char="⚬"/>
            </a:pPr>
            <a:r>
              <a:rPr lang="en-US" dirty="0">
                <a:latin typeface="Calibri" panose="020F0502020204030204" pitchFamily="34" charset="0"/>
                <a:cs typeface="Calibri" panose="020F0502020204030204" pitchFamily="34" charset="0"/>
              </a:rPr>
              <a:t>Improve transparency as resources and costs are known to students and divisions​</a:t>
            </a:r>
          </a:p>
          <a:p>
            <a:pPr marL="893763" lvl="1" indent="-176213" fontAlgn="base">
              <a:lnSpc>
                <a:spcPct val="110000"/>
              </a:lnSpc>
              <a:spcBef>
                <a:spcPts val="800"/>
              </a:spcBef>
              <a:spcAft>
                <a:spcPts val="600"/>
              </a:spcAft>
              <a:buSzPct val="85000"/>
              <a:buFont typeface="System Font Regular"/>
              <a:buChar char="⚬"/>
            </a:pPr>
            <a:r>
              <a:rPr lang="en-US" dirty="0">
                <a:latin typeface="Calibri" panose="020F0502020204030204" pitchFamily="34" charset="0"/>
                <a:cs typeface="Calibri" panose="020F0502020204030204" pitchFamily="34" charset="0"/>
              </a:rPr>
              <a:t>Increase accessibility and equity as students in regular fee and high-cost programs are assessed using the same methodology</a:t>
            </a:r>
          </a:p>
          <a:p>
            <a:pPr marL="582930" lvl="1" indent="-291465">
              <a:spcAft>
                <a:spcPts val="400"/>
              </a:spcAft>
              <a:buFont typeface="Arial"/>
              <a:buChar char="•"/>
            </a:pPr>
            <a:r>
              <a:rPr lang="en-US" sz="2000" dirty="0">
                <a:latin typeface="Calibri"/>
                <a:ea typeface="Calibri"/>
                <a:cs typeface="Arial"/>
              </a:rPr>
              <a:t>Financial need assessment shared with divisions to help them administer their own need-based aid</a:t>
            </a:r>
          </a:p>
          <a:p>
            <a:pPr marL="582930" lvl="1" indent="-291465">
              <a:spcAft>
                <a:spcPts val="400"/>
              </a:spcAft>
              <a:buFont typeface="Arial"/>
              <a:buChar char="•"/>
            </a:pPr>
            <a:r>
              <a:rPr lang="en-US" sz="2000" dirty="0">
                <a:latin typeface="Calibri"/>
                <a:ea typeface="Calibri"/>
                <a:cs typeface="Arial"/>
              </a:rPr>
              <a:t>URO will evaluate the redesign to understand more about the student experience, and continue to make improvements to the program</a:t>
            </a:r>
          </a:p>
        </p:txBody>
      </p:sp>
    </p:spTree>
    <p:extLst>
      <p:ext uri="{BB962C8B-B14F-4D97-AF65-F5344CB8AC3E}">
        <p14:creationId xmlns:p14="http://schemas.microsoft.com/office/powerpoint/2010/main" val="148674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C5EF-97CE-6744-5FC6-4535F1E73EB0}"/>
              </a:ext>
            </a:extLst>
          </p:cNvPr>
          <p:cNvSpPr>
            <a:spLocks noGrp="1"/>
          </p:cNvSpPr>
          <p:nvPr>
            <p:ph type="title"/>
          </p:nvPr>
        </p:nvSpPr>
        <p:spPr>
          <a:xfrm>
            <a:off x="571500" y="388242"/>
            <a:ext cx="8570912" cy="989849"/>
          </a:xfrm>
        </p:spPr>
        <p:txBody>
          <a:bodyPr/>
          <a:lstStyle/>
          <a:p>
            <a:r>
              <a:rPr lang="en-US" dirty="0">
                <a:latin typeface="Calibri"/>
                <a:cs typeface="Arial"/>
              </a:rPr>
              <a:t>UTAPS Need Assessment Formula</a:t>
            </a:r>
            <a:endParaRPr lang="en-US" dirty="0">
              <a:latin typeface="Calibri"/>
            </a:endParaRPr>
          </a:p>
        </p:txBody>
      </p:sp>
      <p:sp>
        <p:nvSpPr>
          <p:cNvPr id="4" name="Slide Number Placeholder 3">
            <a:extLst>
              <a:ext uri="{FF2B5EF4-FFF2-40B4-BE49-F238E27FC236}">
                <a16:creationId xmlns:a16="http://schemas.microsoft.com/office/drawing/2014/main" id="{491B6650-FC1A-F3FA-E659-99E83860034A}"/>
              </a:ext>
            </a:extLst>
          </p:cNvPr>
          <p:cNvSpPr>
            <a:spLocks noGrp="1"/>
          </p:cNvSpPr>
          <p:nvPr>
            <p:ph type="sldNum" sz="quarter" idx="12"/>
          </p:nvPr>
        </p:nvSpPr>
        <p:spPr/>
        <p:txBody>
          <a:bodyPr/>
          <a:lstStyle/>
          <a:p>
            <a:fld id="{1BD90C89-BB05-D647-8C9B-C2376028CB3D}" type="slidenum">
              <a:rPr lang="en-CA" smtClean="0"/>
              <a:t>13</a:t>
            </a:fld>
            <a:endParaRPr lang="en-CA"/>
          </a:p>
        </p:txBody>
      </p:sp>
      <p:sp>
        <p:nvSpPr>
          <p:cNvPr id="9" name="Content Placeholder 2">
            <a:extLst>
              <a:ext uri="{FF2B5EF4-FFF2-40B4-BE49-F238E27FC236}">
                <a16:creationId xmlns:a16="http://schemas.microsoft.com/office/drawing/2014/main" id="{1EACDF5B-66EB-A91A-4EEA-85D8DA951A92}"/>
              </a:ext>
            </a:extLst>
          </p:cNvPr>
          <p:cNvSpPr>
            <a:spLocks noGrp="1"/>
          </p:cNvSpPr>
          <p:nvPr/>
        </p:nvSpPr>
        <p:spPr>
          <a:xfrm>
            <a:off x="571500" y="1378091"/>
            <a:ext cx="10706100" cy="3165334"/>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UTAPS = (100% x Educational Need) + (X% x Non-Educational Need) </a:t>
            </a:r>
          </a:p>
          <a:p>
            <a:pPr marL="0" indent="0">
              <a:buNone/>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38455" lvl="1" indent="0" algn="ctr">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Educational Need = (Tuition + Fees) – (Resources [Funding from Government Student Aid Program + Scholarships + Assets + Student Contribution + Parental Contribution])</a:t>
            </a:r>
          </a:p>
          <a:p>
            <a:pPr marL="338455" lvl="1" indent="0" algn="ctr">
              <a:buNone/>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38455" lvl="1" indent="0" algn="ctr">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Non-Educational Need = (Living Allowance + Transportation) - (Remaining Resources from Educational Need)</a:t>
            </a:r>
          </a:p>
        </p:txBody>
      </p:sp>
    </p:spTree>
    <p:extLst>
      <p:ext uri="{BB962C8B-B14F-4D97-AF65-F5344CB8AC3E}">
        <p14:creationId xmlns:p14="http://schemas.microsoft.com/office/powerpoint/2010/main" val="87544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60AE-70AF-1B4E-26FD-6F7CBF66E0ED}"/>
              </a:ext>
            </a:extLst>
          </p:cNvPr>
          <p:cNvSpPr>
            <a:spLocks noGrp="1"/>
          </p:cNvSpPr>
          <p:nvPr>
            <p:ph type="title"/>
          </p:nvPr>
        </p:nvSpPr>
        <p:spPr>
          <a:xfrm>
            <a:off x="628651" y="355600"/>
            <a:ext cx="8570912" cy="808874"/>
          </a:xfrm>
        </p:spPr>
        <p:txBody>
          <a:bodyPr/>
          <a:lstStyle/>
          <a:p>
            <a:r>
              <a:rPr lang="en-US" dirty="0">
                <a:latin typeface="Calibri"/>
                <a:cs typeface="Arial"/>
              </a:rPr>
              <a:t>Expenses and Resources - Assumptions</a:t>
            </a:r>
            <a:endParaRPr lang="en-US" dirty="0">
              <a:latin typeface="Calibri"/>
            </a:endParaRPr>
          </a:p>
        </p:txBody>
      </p:sp>
      <p:graphicFrame>
        <p:nvGraphicFramePr>
          <p:cNvPr id="6" name="Content Placeholder 5">
            <a:extLst>
              <a:ext uri="{FF2B5EF4-FFF2-40B4-BE49-F238E27FC236}">
                <a16:creationId xmlns:a16="http://schemas.microsoft.com/office/drawing/2014/main" id="{86A31F74-FCDA-AAAB-E4D1-E45C326FB887}"/>
              </a:ext>
            </a:extLst>
          </p:cNvPr>
          <p:cNvGraphicFramePr>
            <a:graphicFrameLocks noGrp="1"/>
          </p:cNvGraphicFramePr>
          <p:nvPr>
            <p:ph idx="1"/>
            <p:extLst>
              <p:ext uri="{D42A27DB-BD31-4B8C-83A1-F6EECF244321}">
                <p14:modId xmlns:p14="http://schemas.microsoft.com/office/powerpoint/2010/main" val="1122932502"/>
              </p:ext>
            </p:extLst>
          </p:nvPr>
        </p:nvGraphicFramePr>
        <p:xfrm>
          <a:off x="723900" y="1257300"/>
          <a:ext cx="9964421" cy="3020060"/>
        </p:xfrm>
        <a:graphic>
          <a:graphicData uri="http://schemas.openxmlformats.org/drawingml/2006/table">
            <a:tbl>
              <a:tblPr firstRow="1" bandRow="1">
                <a:tableStyleId>{5C22544A-7EE6-4342-B048-85BDC9FD1C3A}</a:tableStyleId>
              </a:tblPr>
              <a:tblGrid>
                <a:gridCol w="3683461">
                  <a:extLst>
                    <a:ext uri="{9D8B030D-6E8A-4147-A177-3AD203B41FA5}">
                      <a16:colId xmlns:a16="http://schemas.microsoft.com/office/drawing/2014/main" val="2793292481"/>
                    </a:ext>
                  </a:extLst>
                </a:gridCol>
                <a:gridCol w="3580734">
                  <a:extLst>
                    <a:ext uri="{9D8B030D-6E8A-4147-A177-3AD203B41FA5}">
                      <a16:colId xmlns:a16="http://schemas.microsoft.com/office/drawing/2014/main" val="2888856759"/>
                    </a:ext>
                  </a:extLst>
                </a:gridCol>
                <a:gridCol w="2700226">
                  <a:extLst>
                    <a:ext uri="{9D8B030D-6E8A-4147-A177-3AD203B41FA5}">
                      <a16:colId xmlns:a16="http://schemas.microsoft.com/office/drawing/2014/main" val="1870858979"/>
                    </a:ext>
                  </a:extLst>
                </a:gridCol>
              </a:tblGrid>
              <a:tr h="643327">
                <a:tc>
                  <a:txBody>
                    <a:bodyPr/>
                    <a:lstStyle/>
                    <a:p>
                      <a:pPr algn="l" fontAlgn="base"/>
                      <a:r>
                        <a:rPr lang="en-CA" sz="2000" b="1"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Expenses </a:t>
                      </a:r>
                    </a:p>
                  </a:txBody>
                  <a:tcPr anchor="ctr">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fontAlgn="base"/>
                      <a:r>
                        <a:rPr lang="en-CA" sz="2000" b="1"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   Resources</a:t>
                      </a:r>
                    </a:p>
                  </a:txBody>
                  <a:tcPr anchor="ctr">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fontAlgn="base"/>
                      <a:r>
                        <a:rPr lang="en-CA" sz="2000" b="1"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Need</a:t>
                      </a:r>
                    </a:p>
                  </a:txBody>
                  <a:tcPr anchor="ctr">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93608508"/>
                  </a:ext>
                </a:extLst>
              </a:tr>
              <a:tr h="2376733">
                <a:tc>
                  <a:txBody>
                    <a:bodyPr/>
                    <a:lstStyle/>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Tuition + ancillary/incidental fees</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Books and supplies</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Living allowance</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Public transit</a:t>
                      </a:r>
                    </a:p>
                  </a:txBody>
                  <a:tcPr>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Student contribution </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Parental contribution</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Government student aid program funding</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Assets</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Merit-based scholarships</a:t>
                      </a:r>
                    </a:p>
                  </a:txBody>
                  <a:tcPr>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Education</a:t>
                      </a:r>
                    </a:p>
                    <a:p>
                      <a:pPr marL="342900" lvl="0" indent="-342900" algn="l" fontAlgn="base">
                        <a:buFont typeface="Arial" panose="020B0604020202020204" pitchFamily="34" charset="0"/>
                        <a:buChar char="•"/>
                      </a:pPr>
                      <a:r>
                        <a:rPr lang="en-CA" sz="2000" b="0" i="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Non-education</a:t>
                      </a:r>
                    </a:p>
                  </a:txBody>
                  <a:tcPr>
                    <a:lnL w="13487" cap="flat" cmpd="sng" algn="ctr">
                      <a:solidFill>
                        <a:srgbClr val="FFFFFF"/>
                      </a:solidFill>
                      <a:prstDash val="solid"/>
                      <a:round/>
                      <a:headEnd type="none" w="med" len="med"/>
                      <a:tailEnd type="none" w="med" len="med"/>
                    </a:lnL>
                    <a:lnR w="13487" cap="flat" cmpd="sng" algn="ctr">
                      <a:solidFill>
                        <a:srgbClr val="FFFFFF"/>
                      </a:solidFill>
                      <a:prstDash val="solid"/>
                      <a:round/>
                      <a:headEnd type="none" w="med" len="med"/>
                      <a:tailEnd type="none" w="med" len="med"/>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67916235"/>
                  </a:ext>
                </a:extLst>
              </a:tr>
            </a:tbl>
          </a:graphicData>
        </a:graphic>
      </p:graphicFrame>
      <p:sp>
        <p:nvSpPr>
          <p:cNvPr id="4" name="Slide Number Placeholder 3">
            <a:extLst>
              <a:ext uri="{FF2B5EF4-FFF2-40B4-BE49-F238E27FC236}">
                <a16:creationId xmlns:a16="http://schemas.microsoft.com/office/drawing/2014/main" id="{71572DA2-D81D-BC59-133A-A4E494A2DEF1}"/>
              </a:ext>
            </a:extLst>
          </p:cNvPr>
          <p:cNvSpPr>
            <a:spLocks noGrp="1"/>
          </p:cNvSpPr>
          <p:nvPr>
            <p:ph type="sldNum" sz="quarter" idx="12"/>
          </p:nvPr>
        </p:nvSpPr>
        <p:spPr/>
        <p:txBody>
          <a:bodyPr/>
          <a:lstStyle/>
          <a:p>
            <a:fld id="{1BD90C89-BB05-D647-8C9B-C2376028CB3D}" type="slidenum">
              <a:rPr lang="en-CA" smtClean="0"/>
              <a:t>14</a:t>
            </a:fld>
            <a:endParaRPr lang="en-CA"/>
          </a:p>
        </p:txBody>
      </p:sp>
    </p:spTree>
    <p:extLst>
      <p:ext uri="{BB962C8B-B14F-4D97-AF65-F5344CB8AC3E}">
        <p14:creationId xmlns:p14="http://schemas.microsoft.com/office/powerpoint/2010/main" val="103264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E041-6E0D-4281-2FB0-501F94A17B59}"/>
              </a:ext>
            </a:extLst>
          </p:cNvPr>
          <p:cNvSpPr>
            <a:spLocks noGrp="1"/>
          </p:cNvSpPr>
          <p:nvPr>
            <p:ph type="title"/>
          </p:nvPr>
        </p:nvSpPr>
        <p:spPr/>
        <p:txBody>
          <a:bodyPr/>
          <a:lstStyle/>
          <a:p>
            <a:r>
              <a:rPr lang="en-US" dirty="0">
                <a:latin typeface="Calibri"/>
                <a:cs typeface="Arial"/>
              </a:rPr>
              <a:t>Living expense and resource categories (2023-24)</a:t>
            </a:r>
            <a:endParaRPr lang="en-US" dirty="0">
              <a:latin typeface="Calibri"/>
            </a:endParaRPr>
          </a:p>
        </p:txBody>
      </p:sp>
      <p:graphicFrame>
        <p:nvGraphicFramePr>
          <p:cNvPr id="6" name="Content Placeholder 5">
            <a:extLst>
              <a:ext uri="{FF2B5EF4-FFF2-40B4-BE49-F238E27FC236}">
                <a16:creationId xmlns:a16="http://schemas.microsoft.com/office/drawing/2014/main" id="{A1AE1AA9-1E9F-0400-4654-2390A4BF4CEC}"/>
              </a:ext>
            </a:extLst>
          </p:cNvPr>
          <p:cNvGraphicFramePr>
            <a:graphicFrameLocks noGrp="1"/>
          </p:cNvGraphicFramePr>
          <p:nvPr>
            <p:ph idx="1"/>
            <p:extLst>
              <p:ext uri="{D42A27DB-BD31-4B8C-83A1-F6EECF244321}">
                <p14:modId xmlns:p14="http://schemas.microsoft.com/office/powerpoint/2010/main" val="3372407927"/>
              </p:ext>
            </p:extLst>
          </p:nvPr>
        </p:nvGraphicFramePr>
        <p:xfrm>
          <a:off x="1107440" y="1087119"/>
          <a:ext cx="9723121" cy="3780155"/>
        </p:xfrm>
        <a:graphic>
          <a:graphicData uri="http://schemas.openxmlformats.org/drawingml/2006/table">
            <a:tbl>
              <a:tblPr firstRow="1" bandRow="1">
                <a:tableStyleId>{5C22544A-7EE6-4342-B048-85BDC9FD1C3A}</a:tableStyleId>
              </a:tblPr>
              <a:tblGrid>
                <a:gridCol w="4152222">
                  <a:extLst>
                    <a:ext uri="{9D8B030D-6E8A-4147-A177-3AD203B41FA5}">
                      <a16:colId xmlns:a16="http://schemas.microsoft.com/office/drawing/2014/main" val="3037481070"/>
                    </a:ext>
                  </a:extLst>
                </a:gridCol>
                <a:gridCol w="2733547">
                  <a:extLst>
                    <a:ext uri="{9D8B030D-6E8A-4147-A177-3AD203B41FA5}">
                      <a16:colId xmlns:a16="http://schemas.microsoft.com/office/drawing/2014/main" val="1367661431"/>
                    </a:ext>
                  </a:extLst>
                </a:gridCol>
                <a:gridCol w="2837352">
                  <a:extLst>
                    <a:ext uri="{9D8B030D-6E8A-4147-A177-3AD203B41FA5}">
                      <a16:colId xmlns:a16="http://schemas.microsoft.com/office/drawing/2014/main" val="2836174903"/>
                    </a:ext>
                  </a:extLst>
                </a:gridCol>
              </a:tblGrid>
              <a:tr h="401245">
                <a:tc>
                  <a:txBody>
                    <a:bodyPr/>
                    <a:lstStyle/>
                    <a:p>
                      <a:pPr algn="ctr" fontAlgn="base"/>
                      <a:r>
                        <a:rPr lang="en-US" sz="1600" b="1" dirty="0">
                          <a:solidFill>
                            <a:sysClr val="windowText" lastClr="000000"/>
                          </a:solidFill>
                          <a:effectLst/>
                          <a:latin typeface="Calibri" panose="020F0502020204030204" pitchFamily="34" charset="0"/>
                          <a:cs typeface="Calibri" panose="020F0502020204030204" pitchFamily="34" charset="0"/>
                        </a:rPr>
                        <a:t>Category</a:t>
                      </a:r>
                      <a:endParaRPr lang="en-US" sz="1600" b="1" i="0" dirty="0">
                        <a:solidFill>
                          <a:sysClr val="windowText" lastClr="000000"/>
                        </a:solidFill>
                        <a:effectLst/>
                        <a:latin typeface="Calibri" panose="020F0502020204030204" pitchFamily="34" charset="0"/>
                        <a:cs typeface="Calibri" panose="020F0502020204030204" pitchFamily="34" charset="0"/>
                      </a:endParaRPr>
                    </a:p>
                  </a:txBody>
                  <a:tcPr>
                    <a:solidFill>
                      <a:schemeClr val="tx2">
                        <a:lumMod val="60000"/>
                        <a:lumOff val="40000"/>
                      </a:schemeClr>
                    </a:solidFill>
                  </a:tcPr>
                </a:tc>
                <a:tc>
                  <a:txBody>
                    <a:bodyPr/>
                    <a:lstStyle/>
                    <a:p>
                      <a:pPr algn="ctr" fontAlgn="base"/>
                      <a:r>
                        <a:rPr lang="en-US" sz="1600" b="1" dirty="0">
                          <a:solidFill>
                            <a:sysClr val="windowText" lastClr="000000"/>
                          </a:solidFill>
                          <a:effectLst/>
                          <a:latin typeface="Calibri" panose="020F0502020204030204" pitchFamily="34" charset="0"/>
                          <a:cs typeface="Calibri" panose="020F0502020204030204" pitchFamily="34" charset="0"/>
                        </a:rPr>
                        <a:t>$ per Month</a:t>
                      </a:r>
                      <a:endParaRPr lang="en-US" sz="1600" b="1" i="0" dirty="0">
                        <a:solidFill>
                          <a:sysClr val="windowText" lastClr="000000"/>
                        </a:solidFill>
                        <a:effectLst/>
                        <a:latin typeface="Calibri" panose="020F0502020204030204" pitchFamily="34" charset="0"/>
                        <a:cs typeface="Calibri" panose="020F0502020204030204" pitchFamily="34" charset="0"/>
                      </a:endParaRPr>
                    </a:p>
                  </a:txBody>
                  <a:tcPr>
                    <a:solidFill>
                      <a:schemeClr val="tx2">
                        <a:lumMod val="60000"/>
                        <a:lumOff val="40000"/>
                      </a:schemeClr>
                    </a:solidFill>
                  </a:tcPr>
                </a:tc>
                <a:tc>
                  <a:txBody>
                    <a:bodyPr/>
                    <a:lstStyle/>
                    <a:p>
                      <a:pPr algn="ctr" fontAlgn="base"/>
                      <a:r>
                        <a:rPr lang="en-US" sz="1600" b="1" dirty="0">
                          <a:solidFill>
                            <a:sysClr val="windowText" lastClr="000000"/>
                          </a:solidFill>
                          <a:effectLst/>
                          <a:latin typeface="Calibri" panose="020F0502020204030204" pitchFamily="34" charset="0"/>
                          <a:cs typeface="Calibri" panose="020F0502020204030204" pitchFamily="34" charset="0"/>
                        </a:rPr>
                        <a:t>Source</a:t>
                      </a:r>
                      <a:endParaRPr lang="en-US" sz="1600" b="1" i="0" dirty="0">
                        <a:solidFill>
                          <a:sysClr val="windowText" lastClr="000000"/>
                        </a:solidFill>
                        <a:effectLst/>
                        <a:latin typeface="Calibri" panose="020F0502020204030204" pitchFamily="34" charset="0"/>
                        <a:cs typeface="Calibri" panose="020F0502020204030204" pitchFamily="34" charset="0"/>
                      </a:endParaRPr>
                    </a:p>
                  </a:txBody>
                  <a:tcPr>
                    <a:solidFill>
                      <a:schemeClr val="tx2">
                        <a:lumMod val="60000"/>
                        <a:lumOff val="40000"/>
                      </a:schemeClr>
                    </a:solidFill>
                  </a:tcPr>
                </a:tc>
                <a:extLst>
                  <a:ext uri="{0D108BD9-81ED-4DB2-BD59-A6C34878D82A}">
                    <a16:rowId xmlns:a16="http://schemas.microsoft.com/office/drawing/2014/main" val="1999249799"/>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Away from Home – UTSG</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$ 1,857</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CMHC + 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664566872"/>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Away from Home – UTSC</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$ 1,718</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CMHC + 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913221932"/>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Away from Home – UTM</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$ 1,691</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CMHC + 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619277868"/>
                  </a:ext>
                </a:extLst>
              </a:tr>
              <a:tr h="337891">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At Home</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$ 511</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741830301"/>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Married</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$ 2,340</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2485325560"/>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Sole Support Parent</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$ 1,587</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459324098"/>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Per Dependent Child</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$ 652</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62901473"/>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Public Transportation</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$ 135</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MiWay</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3565430117"/>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Student Contribution</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$ 450</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OSAP</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3744835987"/>
                  </a:ext>
                </a:extLst>
              </a:tr>
              <a:tr h="337891">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Parental Contribution</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a:solidFill>
                            <a:srgbClr val="000000"/>
                          </a:solidFill>
                          <a:effectLst/>
                          <a:latin typeface="Calibri" panose="020F0502020204030204" pitchFamily="34" charset="0"/>
                          <a:cs typeface="Calibri" panose="020F0502020204030204" pitchFamily="34" charset="0"/>
                        </a:rPr>
                        <a:t>Variable</a:t>
                      </a:r>
                      <a:endParaRPr lang="en-US" sz="1600" b="0" i="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ctr" fontAlgn="base"/>
                      <a:r>
                        <a:rPr lang="en-US" sz="1600" b="0" dirty="0">
                          <a:solidFill>
                            <a:srgbClr val="000000"/>
                          </a:solidFill>
                          <a:effectLst/>
                          <a:latin typeface="Calibri" panose="020F0502020204030204" pitchFamily="34" charset="0"/>
                          <a:cs typeface="Calibri" panose="020F0502020204030204" pitchFamily="34" charset="0"/>
                        </a:rPr>
                        <a:t>TBD</a:t>
                      </a:r>
                      <a:endParaRPr lang="en-US" sz="1600" b="0" i="0" dirty="0">
                        <a:solidFill>
                          <a:srgbClr val="000000"/>
                        </a:solidFill>
                        <a:effectLst/>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2995716244"/>
                  </a:ext>
                </a:extLst>
              </a:tr>
            </a:tbl>
          </a:graphicData>
        </a:graphic>
      </p:graphicFrame>
      <p:sp>
        <p:nvSpPr>
          <p:cNvPr id="4" name="Slide Number Placeholder 3">
            <a:extLst>
              <a:ext uri="{FF2B5EF4-FFF2-40B4-BE49-F238E27FC236}">
                <a16:creationId xmlns:a16="http://schemas.microsoft.com/office/drawing/2014/main" id="{86B6631F-D7CD-4B6D-3DFB-2DBC8164ECA7}"/>
              </a:ext>
            </a:extLst>
          </p:cNvPr>
          <p:cNvSpPr>
            <a:spLocks noGrp="1"/>
          </p:cNvSpPr>
          <p:nvPr>
            <p:ph type="sldNum" sz="quarter" idx="12"/>
          </p:nvPr>
        </p:nvSpPr>
        <p:spPr/>
        <p:txBody>
          <a:bodyPr/>
          <a:lstStyle/>
          <a:p>
            <a:fld id="{1BD90C89-BB05-D647-8C9B-C2376028CB3D}" type="slidenum">
              <a:rPr lang="en-CA" smtClean="0"/>
              <a:t>15</a:t>
            </a:fld>
            <a:endParaRPr lang="en-CA"/>
          </a:p>
        </p:txBody>
      </p:sp>
      <p:sp>
        <p:nvSpPr>
          <p:cNvPr id="7" name="TextBox 6">
            <a:extLst>
              <a:ext uri="{FF2B5EF4-FFF2-40B4-BE49-F238E27FC236}">
                <a16:creationId xmlns:a16="http://schemas.microsoft.com/office/drawing/2014/main" id="{A9CBC654-3CD0-DD35-B4DC-F46B3E1AB786}"/>
              </a:ext>
            </a:extLst>
          </p:cNvPr>
          <p:cNvSpPr txBox="1"/>
          <p:nvPr/>
        </p:nvSpPr>
        <p:spPr>
          <a:xfrm>
            <a:off x="1107440" y="4816474"/>
            <a:ext cx="1013469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panose="020F0502020204030204" pitchFamily="34" charset="0"/>
                <a:cs typeface="Calibri" panose="020F0502020204030204" pitchFamily="34" charset="0"/>
              </a:rPr>
              <a:t>Notes</a:t>
            </a:r>
            <a:r>
              <a:rPr lang="en-US" sz="16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Away from home costs include monthly assumptions for food ($286) and miscellaneous expenses ($306)​</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Rental cost assumptions by campus are: UTSG = $1,265; UTSC = $1,126; UTM = $1,099​</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Costs will be updated on an annual basis, as appropriate (e.g., CMHC / OSAP)</a:t>
            </a:r>
          </a:p>
        </p:txBody>
      </p:sp>
    </p:spTree>
    <p:extLst>
      <p:ext uri="{BB962C8B-B14F-4D97-AF65-F5344CB8AC3E}">
        <p14:creationId xmlns:p14="http://schemas.microsoft.com/office/powerpoint/2010/main" val="415605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2C17-5A18-4290-9434-B747BB6A579B}"/>
              </a:ext>
            </a:extLst>
          </p:cNvPr>
          <p:cNvSpPr>
            <a:spLocks noGrp="1"/>
          </p:cNvSpPr>
          <p:nvPr>
            <p:ph type="title"/>
          </p:nvPr>
        </p:nvSpPr>
        <p:spPr>
          <a:xfrm>
            <a:off x="833486" y="403618"/>
            <a:ext cx="9347461" cy="989849"/>
          </a:xfrm>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2023-24: UTAPS Recipients</a:t>
            </a:r>
          </a:p>
        </p:txBody>
      </p:sp>
      <p:sp>
        <p:nvSpPr>
          <p:cNvPr id="4" name="Slide Number Placeholder 3">
            <a:extLst>
              <a:ext uri="{FF2B5EF4-FFF2-40B4-BE49-F238E27FC236}">
                <a16:creationId xmlns:a16="http://schemas.microsoft.com/office/drawing/2014/main" id="{902B0CCE-D185-4B50-827B-D577949B01AD}"/>
              </a:ext>
            </a:extLst>
          </p:cNvPr>
          <p:cNvSpPr>
            <a:spLocks noGrp="1"/>
          </p:cNvSpPr>
          <p:nvPr>
            <p:ph type="sldNum" sz="quarter" idx="12"/>
          </p:nvPr>
        </p:nvSpPr>
        <p:spPr/>
        <p:txBody>
          <a:bodyPr/>
          <a:lstStyle/>
          <a:p>
            <a:fld id="{1BD90C89-BB05-D647-8C9B-C2376028CB3D}" type="slidenum">
              <a:rPr lang="en-CA" smtClean="0"/>
              <a:t>16</a:t>
            </a:fld>
            <a:endParaRPr lang="en-CA"/>
          </a:p>
        </p:txBody>
      </p:sp>
      <p:graphicFrame>
        <p:nvGraphicFramePr>
          <p:cNvPr id="10" name="Table 9">
            <a:extLst>
              <a:ext uri="{FF2B5EF4-FFF2-40B4-BE49-F238E27FC236}">
                <a16:creationId xmlns:a16="http://schemas.microsoft.com/office/drawing/2014/main" id="{2DB78E2C-D361-449C-A9DC-41BA79907364}"/>
              </a:ext>
            </a:extLst>
          </p:cNvPr>
          <p:cNvGraphicFramePr>
            <a:graphicFrameLocks noGrp="1"/>
          </p:cNvGraphicFramePr>
          <p:nvPr>
            <p:extLst>
              <p:ext uri="{D42A27DB-BD31-4B8C-83A1-F6EECF244321}">
                <p14:modId xmlns:p14="http://schemas.microsoft.com/office/powerpoint/2010/main" val="3258671191"/>
              </p:ext>
            </p:extLst>
          </p:nvPr>
        </p:nvGraphicFramePr>
        <p:xfrm>
          <a:off x="833486" y="1393467"/>
          <a:ext cx="9347462" cy="2696068"/>
        </p:xfrm>
        <a:graphic>
          <a:graphicData uri="http://schemas.openxmlformats.org/drawingml/2006/table">
            <a:tbl>
              <a:tblPr>
                <a:tableStyleId>{0E3FDE45-AF77-4B5C-9715-49D594BDF05E}</a:tableStyleId>
              </a:tblPr>
              <a:tblGrid>
                <a:gridCol w="1881502">
                  <a:extLst>
                    <a:ext uri="{9D8B030D-6E8A-4147-A177-3AD203B41FA5}">
                      <a16:colId xmlns:a16="http://schemas.microsoft.com/office/drawing/2014/main" val="3788310235"/>
                    </a:ext>
                  </a:extLst>
                </a:gridCol>
                <a:gridCol w="2822473">
                  <a:extLst>
                    <a:ext uri="{9D8B030D-6E8A-4147-A177-3AD203B41FA5}">
                      <a16:colId xmlns:a16="http://schemas.microsoft.com/office/drawing/2014/main" val="3480671819"/>
                    </a:ext>
                  </a:extLst>
                </a:gridCol>
                <a:gridCol w="2511175">
                  <a:extLst>
                    <a:ext uri="{9D8B030D-6E8A-4147-A177-3AD203B41FA5}">
                      <a16:colId xmlns:a16="http://schemas.microsoft.com/office/drawing/2014/main" val="856029161"/>
                    </a:ext>
                  </a:extLst>
                </a:gridCol>
                <a:gridCol w="2132312">
                  <a:extLst>
                    <a:ext uri="{9D8B030D-6E8A-4147-A177-3AD203B41FA5}">
                      <a16:colId xmlns:a16="http://schemas.microsoft.com/office/drawing/2014/main" val="1254070718"/>
                    </a:ext>
                  </a:extLst>
                </a:gridCol>
              </a:tblGrid>
              <a:tr h="674017">
                <a:tc>
                  <a:txBody>
                    <a:bodyPr/>
                    <a:lstStyle/>
                    <a:p>
                      <a:pPr algn="ctr" fontAlgn="b"/>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8DE"/>
                    </a:solidFill>
                  </a:tcPr>
                </a:tc>
                <a:tc>
                  <a:txBody>
                    <a:bodyPr/>
                    <a:lstStyle/>
                    <a:p>
                      <a:pPr algn="ctr" fontAlgn="ctr"/>
                      <a:r>
                        <a:rPr lang="en-US"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students who received UTAPS</a:t>
                      </a:r>
                      <a:endParaRPr lang="en-US"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8DE"/>
                    </a:solidFill>
                  </a:tcPr>
                </a:tc>
                <a:tc>
                  <a:txBody>
                    <a:bodyPr/>
                    <a:lstStyle/>
                    <a:p>
                      <a:pPr algn="ctr" fontAlgn="ctr"/>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UTAPS Paid</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8DE"/>
                    </a:solidFill>
                  </a:tcPr>
                </a:tc>
                <a:tc>
                  <a:txBody>
                    <a:bodyPr/>
                    <a:lstStyle/>
                    <a:p>
                      <a:pPr algn="ctr" fontAlgn="ctr"/>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per student</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8DE"/>
                    </a:solidFill>
                  </a:tcPr>
                </a:tc>
                <a:extLst>
                  <a:ext uri="{0D108BD9-81ED-4DB2-BD59-A6C34878D82A}">
                    <a16:rowId xmlns:a16="http://schemas.microsoft.com/office/drawing/2014/main" val="2190239142"/>
                  </a:ext>
                </a:extLst>
              </a:tr>
              <a:tr h="674017">
                <a:tc>
                  <a:txBody>
                    <a:bodyPr/>
                    <a:lstStyle/>
                    <a:p>
                      <a:pPr algn="ctr" fontAlgn="b"/>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Ontario students</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9,318</a:t>
                      </a:r>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$ 36.8M </a:t>
                      </a:r>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$ 3,950 </a:t>
                      </a:r>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139947"/>
                  </a:ext>
                </a:extLst>
              </a:tr>
              <a:tr h="674017">
                <a:tc>
                  <a:txBody>
                    <a:bodyPr/>
                    <a:lstStyle/>
                    <a:p>
                      <a:pPr algn="ctr" fontAlgn="b"/>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Out-of-Province students</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565</a:t>
                      </a:r>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$ 2.4M </a:t>
                      </a:r>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$ 4,250 </a:t>
                      </a:r>
                      <a:endParaRPr lang="en-C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463173"/>
                  </a:ext>
                </a:extLst>
              </a:tr>
              <a:tr h="674017">
                <a:tc>
                  <a:txBody>
                    <a:bodyPr/>
                    <a:lstStyle/>
                    <a:p>
                      <a:pPr algn="ctr" fontAlgn="b"/>
                      <a:r>
                        <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9,883</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$ 39.2M </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$ 3,960 </a:t>
                      </a:r>
                      <a:endParaRPr lang="en-CA"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3935051"/>
                  </a:ext>
                </a:extLst>
              </a:tr>
            </a:tbl>
          </a:graphicData>
        </a:graphic>
      </p:graphicFrame>
    </p:spTree>
    <p:extLst>
      <p:ext uri="{BB962C8B-B14F-4D97-AF65-F5344CB8AC3E}">
        <p14:creationId xmlns:p14="http://schemas.microsoft.com/office/powerpoint/2010/main" val="237525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7773-06FC-F19D-F5DA-B69E5AC5F119}"/>
              </a:ext>
            </a:extLst>
          </p:cNvPr>
          <p:cNvSpPr>
            <a:spLocks noGrp="1"/>
          </p:cNvSpPr>
          <p:nvPr>
            <p:ph type="title"/>
          </p:nvPr>
        </p:nvSpPr>
        <p:spPr>
          <a:xfrm>
            <a:off x="381001" y="223114"/>
            <a:ext cx="10942637" cy="989849"/>
          </a:xfrm>
        </p:spPr>
        <p:txBody>
          <a:bodyPr/>
          <a:lstStyle/>
          <a:p>
            <a:r>
              <a:rPr lang="en-US" dirty="0">
                <a:latin typeface="Calibri"/>
                <a:cs typeface="Arial"/>
              </a:rPr>
              <a:t>How is UTAPS different than OSAP?</a:t>
            </a:r>
            <a:endParaRPr lang="en-US" dirty="0">
              <a:latin typeface="Calibri"/>
            </a:endParaRPr>
          </a:p>
        </p:txBody>
      </p:sp>
      <p:sp>
        <p:nvSpPr>
          <p:cNvPr id="5" name="Text Placeholder 4">
            <a:extLst>
              <a:ext uri="{FF2B5EF4-FFF2-40B4-BE49-F238E27FC236}">
                <a16:creationId xmlns:a16="http://schemas.microsoft.com/office/drawing/2014/main" id="{78EA1D0F-3DFD-6D36-1ABC-1B12CD8D5B03}"/>
              </a:ext>
            </a:extLst>
          </p:cNvPr>
          <p:cNvSpPr>
            <a:spLocks noGrp="1"/>
          </p:cNvSpPr>
          <p:nvPr>
            <p:ph type="body" idx="1"/>
          </p:nvPr>
        </p:nvSpPr>
        <p:spPr>
          <a:xfrm>
            <a:off x="381001" y="716325"/>
            <a:ext cx="5002212" cy="389819"/>
          </a:xfrm>
        </p:spPr>
        <p:txBody>
          <a:bodyPr>
            <a:noAutofit/>
          </a:bodyPr>
          <a:lstStyle/>
          <a:p>
            <a:pPr algn="ctr"/>
            <a:r>
              <a:rPr lang="en-US" sz="2400" dirty="0">
                <a:latin typeface="Calibri" panose="020F0502020204030204" pitchFamily="34" charset="0"/>
                <a:cs typeface="Calibri" panose="020F0502020204030204" pitchFamily="34" charset="0"/>
              </a:rPr>
              <a:t>OSAP</a:t>
            </a:r>
            <a:endParaRPr lang="en-US" sz="1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464E84E-62CF-0F0F-F933-2DED6FC912C7}"/>
              </a:ext>
            </a:extLst>
          </p:cNvPr>
          <p:cNvSpPr>
            <a:spLocks noGrp="1"/>
          </p:cNvSpPr>
          <p:nvPr>
            <p:ph sz="half" idx="2"/>
          </p:nvPr>
        </p:nvSpPr>
        <p:spPr>
          <a:xfrm>
            <a:off x="381001" y="1298435"/>
            <a:ext cx="5002212" cy="4843240"/>
          </a:xfrm>
        </p:spPr>
        <p:txBody>
          <a:bodyPr vert="horz" lIns="91440" tIns="45720" rIns="91440" bIns="45720" rtlCol="0" anchor="t">
            <a:normAutofit/>
          </a:bodyPr>
          <a:lstStyle/>
          <a:p>
            <a:pPr>
              <a:lnSpc>
                <a:spcPct val="100000"/>
              </a:lnSpc>
            </a:pPr>
            <a:r>
              <a:rPr lang="en-US" sz="2000" dirty="0">
                <a:latin typeface="Calibri" panose="020F0502020204030204" pitchFamily="34" charset="0"/>
                <a:cs typeface="Calibri" panose="020F0502020204030204" pitchFamily="34" charset="0"/>
              </a:rPr>
              <a:t>Application driven </a:t>
            </a:r>
          </a:p>
          <a:p>
            <a:pPr>
              <a:lnSpc>
                <a:spcPct val="100000"/>
              </a:lnSpc>
            </a:pPr>
            <a:r>
              <a:rPr lang="en-US" sz="2000" dirty="0">
                <a:latin typeface="Calibri" panose="020F0502020204030204" pitchFamily="34" charset="0"/>
                <a:cs typeface="Calibri" panose="020F0502020204030204" pitchFamily="34" charset="0"/>
              </a:rPr>
              <a:t>Application renewals</a:t>
            </a:r>
          </a:p>
          <a:p>
            <a:pPr>
              <a:lnSpc>
                <a:spcPct val="100000"/>
              </a:lnSpc>
            </a:pPr>
            <a:r>
              <a:rPr lang="en-US" sz="2000" dirty="0">
                <a:latin typeface="Calibri" panose="020F0502020204030204" pitchFamily="34" charset="0"/>
                <a:cs typeface="Calibri" panose="020F0502020204030204" pitchFamily="34" charset="0"/>
              </a:rPr>
              <a:t>Standardized need assessment based on province; thresholds to contain costs; weekly funding max</a:t>
            </a:r>
          </a:p>
          <a:p>
            <a:pPr>
              <a:lnSpc>
                <a:spcPct val="100000"/>
              </a:lnSpc>
            </a:pPr>
            <a:r>
              <a:rPr lang="en-US" sz="2000" dirty="0">
                <a:latin typeface="Calibri" panose="020F0502020204030204" pitchFamily="34" charset="0"/>
                <a:cs typeface="Calibri" panose="020F0502020204030204" pitchFamily="34" charset="0"/>
              </a:rPr>
              <a:t>Income validation process with CRA</a:t>
            </a:r>
          </a:p>
          <a:p>
            <a:pPr>
              <a:lnSpc>
                <a:spcPct val="100000"/>
              </a:lnSpc>
            </a:pPr>
            <a:r>
              <a:rPr lang="en-US" sz="2000" dirty="0">
                <a:latin typeface="Calibri" panose="020F0502020204030204" pitchFamily="34" charset="0"/>
                <a:cs typeface="Calibri" panose="020F0502020204030204" pitchFamily="34" charset="0"/>
              </a:rPr>
              <a:t>Robust appeals</a:t>
            </a:r>
          </a:p>
          <a:p>
            <a:pPr>
              <a:lnSpc>
                <a:spcPct val="100000"/>
              </a:lnSpc>
            </a:pPr>
            <a:r>
              <a:rPr lang="en-US" sz="2000" dirty="0">
                <a:latin typeface="Calibri" panose="020F0502020204030204" pitchFamily="34" charset="0"/>
                <a:cs typeface="Calibri" panose="020F0502020204030204" pitchFamily="34" charset="0"/>
              </a:rPr>
              <a:t>Calculation fixed each year</a:t>
            </a:r>
          </a:p>
          <a:p>
            <a:pPr>
              <a:lnSpc>
                <a:spcPct val="100000"/>
              </a:lnSpc>
            </a:pPr>
            <a:r>
              <a:rPr lang="en-US" sz="2000" dirty="0">
                <a:latin typeface="Calibri" panose="020F0502020204030204" pitchFamily="34" charset="0"/>
                <a:cs typeface="Calibri" panose="020F0502020204030204" pitchFamily="34" charset="0"/>
              </a:rPr>
              <a:t>Limitations on use of OSAP data </a:t>
            </a:r>
          </a:p>
          <a:p>
            <a:pPr marL="0" indent="0">
              <a:lnSpc>
                <a:spcPct val="100000"/>
              </a:lnSpc>
              <a:buNone/>
            </a:pPr>
            <a:endParaRPr lang="en-US" sz="1800" dirty="0">
              <a:cs typeface="Arial"/>
            </a:endParaRPr>
          </a:p>
          <a:p>
            <a:pPr marL="172720" indent="-172720"/>
            <a:endParaRPr lang="en-US" dirty="0">
              <a:cs typeface="Arial"/>
            </a:endParaRPr>
          </a:p>
          <a:p>
            <a:pPr marL="0" indent="0">
              <a:buNone/>
            </a:pPr>
            <a:endParaRPr lang="en-US" dirty="0">
              <a:cs typeface="Arial"/>
            </a:endParaRPr>
          </a:p>
        </p:txBody>
      </p:sp>
      <p:sp>
        <p:nvSpPr>
          <p:cNvPr id="7" name="Content Placeholder 6">
            <a:extLst>
              <a:ext uri="{FF2B5EF4-FFF2-40B4-BE49-F238E27FC236}">
                <a16:creationId xmlns:a16="http://schemas.microsoft.com/office/drawing/2014/main" id="{F9116F9F-AA66-3C1E-0D1B-68BE0597122A}"/>
              </a:ext>
            </a:extLst>
          </p:cNvPr>
          <p:cNvSpPr>
            <a:spLocks noGrp="1"/>
          </p:cNvSpPr>
          <p:nvPr>
            <p:ph sz="quarter" idx="4"/>
          </p:nvPr>
        </p:nvSpPr>
        <p:spPr>
          <a:xfrm>
            <a:off x="5852319" y="1212963"/>
            <a:ext cx="6088784" cy="4909915"/>
          </a:xfrm>
        </p:spPr>
        <p:txBody>
          <a:bodyPr vert="horz" lIns="91440" tIns="45720" rIns="91440" bIns="45720" rtlCol="0" anchor="t">
            <a:noAutofit/>
          </a:bodyPr>
          <a:lstStyle/>
          <a:p>
            <a:pPr marL="172720" indent="-172720"/>
            <a:r>
              <a:rPr lang="en-US" sz="2000" dirty="0">
                <a:latin typeface="Calibri" panose="020F0502020204030204" pitchFamily="34" charset="0"/>
                <a:cs typeface="Calibri" panose="020F0502020204030204" pitchFamily="34" charset="0"/>
              </a:rPr>
              <a:t>Application driven; no renewals; no appeals...for now</a:t>
            </a:r>
          </a:p>
          <a:p>
            <a:pPr marL="172720" indent="-172720"/>
            <a:r>
              <a:rPr lang="en-US" sz="2000" dirty="0">
                <a:latin typeface="Calibri" panose="020F0502020204030204" pitchFamily="34" charset="0"/>
                <a:cs typeface="Calibri" panose="020F0502020204030204" pitchFamily="34" charset="0"/>
              </a:rPr>
              <a:t>More generous need assessment</a:t>
            </a:r>
          </a:p>
          <a:p>
            <a:pPr marL="647700" lvl="1" indent="-285750"/>
            <a:r>
              <a:rPr lang="en-US" sz="1800" dirty="0">
                <a:latin typeface="Calibri" panose="020F0502020204030204" pitchFamily="34" charset="0"/>
                <a:cs typeface="Calibri" panose="020F0502020204030204" pitchFamily="34" charset="0"/>
              </a:rPr>
              <a:t>More realistic living costs based on GTA, per campus</a:t>
            </a:r>
          </a:p>
          <a:p>
            <a:pPr marL="647700" lvl="1" indent="-285750"/>
            <a:r>
              <a:rPr lang="en-US" sz="1800" dirty="0">
                <a:latin typeface="Calibri" panose="020F0502020204030204" pitchFamily="34" charset="0"/>
                <a:cs typeface="Calibri" panose="020F0502020204030204" pitchFamily="34" charset="0"/>
              </a:rPr>
              <a:t>Actual tuition regardless of program</a:t>
            </a:r>
          </a:p>
          <a:p>
            <a:pPr marL="647700" lvl="1" indent="-285750"/>
            <a:r>
              <a:rPr lang="en-US" sz="1800" dirty="0">
                <a:latin typeface="Calibri" panose="020F0502020204030204" pitchFamily="34" charset="0"/>
                <a:cs typeface="Calibri" panose="020F0502020204030204" pitchFamily="34" charset="0"/>
              </a:rPr>
              <a:t>No funding limit</a:t>
            </a:r>
          </a:p>
          <a:p>
            <a:pPr marL="172720" indent="-172720">
              <a:buFont typeface="Arial"/>
              <a:buChar char="•"/>
            </a:pPr>
            <a:r>
              <a:rPr lang="en-US" sz="2000" dirty="0">
                <a:latin typeface="Calibri" panose="020F0502020204030204" pitchFamily="34" charset="0"/>
                <a:cs typeface="Calibri" panose="020F0502020204030204" pitchFamily="34" charset="0"/>
              </a:rPr>
              <a:t>Validation check against OSAP data</a:t>
            </a:r>
          </a:p>
          <a:p>
            <a:pPr marL="172720" indent="-172720">
              <a:buFont typeface="Arial"/>
              <a:buChar char="•"/>
            </a:pPr>
            <a:r>
              <a:rPr lang="en-US" sz="2000" dirty="0">
                <a:latin typeface="Calibri" panose="020F0502020204030204" pitchFamily="34" charset="0"/>
                <a:cs typeface="Calibri" panose="020F0502020204030204" pitchFamily="34" charset="0"/>
              </a:rPr>
              <a:t>Agile Need Assessment process </a:t>
            </a:r>
          </a:p>
          <a:p>
            <a:pPr marL="172720" indent="-172720">
              <a:buFont typeface="Arial"/>
              <a:buChar char="•"/>
            </a:pPr>
            <a:r>
              <a:rPr lang="en-US" sz="2000" dirty="0">
                <a:latin typeface="Calibri" panose="020F0502020204030204" pitchFamily="34" charset="0"/>
                <a:cs typeface="Calibri" panose="020F0502020204030204" pitchFamily="34" charset="0"/>
              </a:rPr>
              <a:t>U of T database of financial need data</a:t>
            </a:r>
          </a:p>
          <a:p>
            <a:pPr marL="172720" indent="-172720">
              <a:buFont typeface="Arial"/>
              <a:buChar char="•"/>
            </a:pPr>
            <a:r>
              <a:rPr lang="en-US" sz="2000" dirty="0">
                <a:latin typeface="Calibri" panose="020F0502020204030204" pitchFamily="34" charset="0"/>
                <a:cs typeface="Calibri" panose="020F0502020204030204" pitchFamily="34" charset="0"/>
              </a:rPr>
              <a:t>Financial information sharing with divisions to support their administration of need-based aid</a:t>
            </a:r>
          </a:p>
          <a:p>
            <a:pPr marL="172720" indent="-172720">
              <a:buFont typeface="Arial"/>
              <a:buChar char="•"/>
            </a:pPr>
            <a:r>
              <a:rPr lang="en-US" sz="2000" dirty="0">
                <a:latin typeface="Calibri" panose="020F0502020204030204" pitchFamily="34" charset="0"/>
                <a:cs typeface="Calibri" panose="020F0502020204030204" pitchFamily="34" charset="0"/>
              </a:rPr>
              <a:t>Consolidate and standardize need-based assessment and forms across University</a:t>
            </a:r>
          </a:p>
        </p:txBody>
      </p:sp>
      <p:sp>
        <p:nvSpPr>
          <p:cNvPr id="4" name="Slide Number Placeholder 3">
            <a:extLst>
              <a:ext uri="{FF2B5EF4-FFF2-40B4-BE49-F238E27FC236}">
                <a16:creationId xmlns:a16="http://schemas.microsoft.com/office/drawing/2014/main" id="{20F22AA1-9261-66E4-A01F-BA7405F9248A}"/>
              </a:ext>
            </a:extLst>
          </p:cNvPr>
          <p:cNvSpPr>
            <a:spLocks noGrp="1"/>
          </p:cNvSpPr>
          <p:nvPr>
            <p:ph type="sldNum" sz="quarter" idx="12"/>
          </p:nvPr>
        </p:nvSpPr>
        <p:spPr/>
        <p:txBody>
          <a:bodyPr/>
          <a:lstStyle/>
          <a:p>
            <a:fld id="{1BD90C89-BB05-D647-8C9B-C2376028CB3D}" type="slidenum">
              <a:rPr lang="en-CA" smtClean="0"/>
              <a:t>17</a:t>
            </a:fld>
            <a:endParaRPr lang="en-CA"/>
          </a:p>
        </p:txBody>
      </p:sp>
      <p:sp>
        <p:nvSpPr>
          <p:cNvPr id="11" name="Text Placeholder 10">
            <a:extLst>
              <a:ext uri="{FF2B5EF4-FFF2-40B4-BE49-F238E27FC236}">
                <a16:creationId xmlns:a16="http://schemas.microsoft.com/office/drawing/2014/main" id="{36B681DF-253C-7D9D-15AF-9CEAC759A9E9}"/>
              </a:ext>
            </a:extLst>
          </p:cNvPr>
          <p:cNvSpPr>
            <a:spLocks noGrp="1"/>
          </p:cNvSpPr>
          <p:nvPr>
            <p:ph type="body" sz="quarter" idx="3"/>
          </p:nvPr>
        </p:nvSpPr>
        <p:spPr>
          <a:xfrm>
            <a:off x="6096000" y="717908"/>
            <a:ext cx="5003800" cy="389819"/>
          </a:xfrm>
        </p:spPr>
        <p:txBody>
          <a:bodyPr>
            <a:noAutofit/>
          </a:bodyPr>
          <a:lstStyle/>
          <a:p>
            <a:pPr algn="ctr"/>
            <a:r>
              <a:rPr lang="en-US" sz="2400" dirty="0">
                <a:latin typeface="Calibri" panose="020F0502020204030204" pitchFamily="34" charset="0"/>
                <a:cs typeface="Calibri" panose="020F0502020204030204" pitchFamily="34" charset="0"/>
              </a:rPr>
              <a:t>UTAPS</a:t>
            </a:r>
          </a:p>
        </p:txBody>
      </p:sp>
    </p:spTree>
    <p:extLst>
      <p:ext uri="{BB962C8B-B14F-4D97-AF65-F5344CB8AC3E}">
        <p14:creationId xmlns:p14="http://schemas.microsoft.com/office/powerpoint/2010/main" val="163773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9EFB5C-0BEA-B9F9-1404-B2811ABD51D5}"/>
              </a:ext>
            </a:extLst>
          </p:cNvPr>
          <p:cNvSpPr>
            <a:spLocks noGrp="1"/>
          </p:cNvSpPr>
          <p:nvPr>
            <p:ph type="sldNum" sz="quarter" idx="12"/>
          </p:nvPr>
        </p:nvSpPr>
        <p:spPr/>
        <p:txBody>
          <a:bodyPr/>
          <a:lstStyle/>
          <a:p>
            <a:fld id="{1BD90C89-BB05-D647-8C9B-C2376028CB3D}" type="slidenum">
              <a:rPr lang="en-CA" smtClean="0"/>
              <a:t>18</a:t>
            </a:fld>
            <a:endParaRPr lang="en-CA"/>
          </a:p>
        </p:txBody>
      </p:sp>
      <p:pic>
        <p:nvPicPr>
          <p:cNvPr id="10" name="Picture 9">
            <a:extLst>
              <a:ext uri="{FF2B5EF4-FFF2-40B4-BE49-F238E27FC236}">
                <a16:creationId xmlns:a16="http://schemas.microsoft.com/office/drawing/2014/main" id="{6591810F-EDD6-404F-93D3-4F7290A8B5DF}"/>
              </a:ext>
            </a:extLst>
          </p:cNvPr>
          <p:cNvPicPr>
            <a:picLocks noChangeAspect="1"/>
          </p:cNvPicPr>
          <p:nvPr/>
        </p:nvPicPr>
        <p:blipFill>
          <a:blip r:embed="rId3"/>
          <a:stretch>
            <a:fillRect/>
          </a:stretch>
        </p:blipFill>
        <p:spPr>
          <a:xfrm>
            <a:off x="0" y="0"/>
            <a:ext cx="9334500" cy="942975"/>
          </a:xfrm>
          <a:prstGeom prst="rect">
            <a:avLst/>
          </a:prstGeom>
        </p:spPr>
      </p:pic>
      <p:pic>
        <p:nvPicPr>
          <p:cNvPr id="12" name="Picture 11">
            <a:extLst>
              <a:ext uri="{FF2B5EF4-FFF2-40B4-BE49-F238E27FC236}">
                <a16:creationId xmlns:a16="http://schemas.microsoft.com/office/drawing/2014/main" id="{1F9B6C1A-F0DC-4740-AA70-D3DFDD8E5003}"/>
              </a:ext>
            </a:extLst>
          </p:cNvPr>
          <p:cNvPicPr>
            <a:picLocks noChangeAspect="1"/>
          </p:cNvPicPr>
          <p:nvPr/>
        </p:nvPicPr>
        <p:blipFill>
          <a:blip r:embed="rId4"/>
          <a:stretch>
            <a:fillRect/>
          </a:stretch>
        </p:blipFill>
        <p:spPr>
          <a:xfrm>
            <a:off x="7225665" y="-1"/>
            <a:ext cx="4966335" cy="942975"/>
          </a:xfrm>
          <a:prstGeom prst="rect">
            <a:avLst/>
          </a:prstGeom>
        </p:spPr>
      </p:pic>
      <p:pic>
        <p:nvPicPr>
          <p:cNvPr id="6" name="Picture 5">
            <a:extLst>
              <a:ext uri="{FF2B5EF4-FFF2-40B4-BE49-F238E27FC236}">
                <a16:creationId xmlns:a16="http://schemas.microsoft.com/office/drawing/2014/main" id="{9C9C1C4D-7042-4081-B5CC-96D8FE3881F9}"/>
              </a:ext>
            </a:extLst>
          </p:cNvPr>
          <p:cNvPicPr>
            <a:picLocks noChangeAspect="1"/>
          </p:cNvPicPr>
          <p:nvPr/>
        </p:nvPicPr>
        <p:blipFill>
          <a:blip r:embed="rId5"/>
          <a:stretch>
            <a:fillRect/>
          </a:stretch>
        </p:blipFill>
        <p:spPr>
          <a:xfrm>
            <a:off x="0" y="942974"/>
            <a:ext cx="12192000" cy="5567082"/>
          </a:xfrm>
          <a:prstGeom prst="rect">
            <a:avLst/>
          </a:prstGeom>
        </p:spPr>
      </p:pic>
    </p:spTree>
    <p:extLst>
      <p:ext uri="{BB962C8B-B14F-4D97-AF65-F5344CB8AC3E}">
        <p14:creationId xmlns:p14="http://schemas.microsoft.com/office/powerpoint/2010/main" val="225182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9EFB5C-0BEA-B9F9-1404-B2811ABD51D5}"/>
              </a:ext>
            </a:extLst>
          </p:cNvPr>
          <p:cNvSpPr>
            <a:spLocks noGrp="1"/>
          </p:cNvSpPr>
          <p:nvPr>
            <p:ph type="sldNum" sz="quarter" idx="12"/>
          </p:nvPr>
        </p:nvSpPr>
        <p:spPr/>
        <p:txBody>
          <a:bodyPr/>
          <a:lstStyle/>
          <a:p>
            <a:fld id="{1BD90C89-BB05-D647-8C9B-C2376028CB3D}" type="slidenum">
              <a:rPr lang="en-CA" smtClean="0"/>
              <a:t>19</a:t>
            </a:fld>
            <a:endParaRPr lang="en-CA"/>
          </a:p>
        </p:txBody>
      </p:sp>
      <p:pic>
        <p:nvPicPr>
          <p:cNvPr id="10" name="Picture 9">
            <a:extLst>
              <a:ext uri="{FF2B5EF4-FFF2-40B4-BE49-F238E27FC236}">
                <a16:creationId xmlns:a16="http://schemas.microsoft.com/office/drawing/2014/main" id="{6591810F-EDD6-404F-93D3-4F7290A8B5DF}"/>
              </a:ext>
            </a:extLst>
          </p:cNvPr>
          <p:cNvPicPr>
            <a:picLocks noChangeAspect="1"/>
          </p:cNvPicPr>
          <p:nvPr/>
        </p:nvPicPr>
        <p:blipFill>
          <a:blip r:embed="rId3"/>
          <a:stretch>
            <a:fillRect/>
          </a:stretch>
        </p:blipFill>
        <p:spPr>
          <a:xfrm>
            <a:off x="0" y="0"/>
            <a:ext cx="9334500" cy="942975"/>
          </a:xfrm>
          <a:prstGeom prst="rect">
            <a:avLst/>
          </a:prstGeom>
        </p:spPr>
      </p:pic>
      <p:pic>
        <p:nvPicPr>
          <p:cNvPr id="12" name="Picture 11">
            <a:extLst>
              <a:ext uri="{FF2B5EF4-FFF2-40B4-BE49-F238E27FC236}">
                <a16:creationId xmlns:a16="http://schemas.microsoft.com/office/drawing/2014/main" id="{1F9B6C1A-F0DC-4740-AA70-D3DFDD8E5003}"/>
              </a:ext>
            </a:extLst>
          </p:cNvPr>
          <p:cNvPicPr>
            <a:picLocks noChangeAspect="1"/>
          </p:cNvPicPr>
          <p:nvPr/>
        </p:nvPicPr>
        <p:blipFill>
          <a:blip r:embed="rId4"/>
          <a:stretch>
            <a:fillRect/>
          </a:stretch>
        </p:blipFill>
        <p:spPr>
          <a:xfrm>
            <a:off x="7225665" y="-1"/>
            <a:ext cx="4966335" cy="942975"/>
          </a:xfrm>
          <a:prstGeom prst="rect">
            <a:avLst/>
          </a:prstGeom>
        </p:spPr>
      </p:pic>
      <p:pic>
        <p:nvPicPr>
          <p:cNvPr id="7" name="Picture 6">
            <a:extLst>
              <a:ext uri="{FF2B5EF4-FFF2-40B4-BE49-F238E27FC236}">
                <a16:creationId xmlns:a16="http://schemas.microsoft.com/office/drawing/2014/main" id="{8672011E-CC5E-4B4D-91F2-36C4270D5EB6}"/>
              </a:ext>
            </a:extLst>
          </p:cNvPr>
          <p:cNvPicPr>
            <a:picLocks noChangeAspect="1"/>
          </p:cNvPicPr>
          <p:nvPr/>
        </p:nvPicPr>
        <p:blipFill>
          <a:blip r:embed="rId5"/>
          <a:stretch>
            <a:fillRect/>
          </a:stretch>
        </p:blipFill>
        <p:spPr>
          <a:xfrm>
            <a:off x="3972204" y="2259571"/>
            <a:ext cx="4086225" cy="381000"/>
          </a:xfrm>
          <a:prstGeom prst="rect">
            <a:avLst/>
          </a:prstGeom>
        </p:spPr>
      </p:pic>
      <p:pic>
        <p:nvPicPr>
          <p:cNvPr id="8" name="Picture 7">
            <a:extLst>
              <a:ext uri="{FF2B5EF4-FFF2-40B4-BE49-F238E27FC236}">
                <a16:creationId xmlns:a16="http://schemas.microsoft.com/office/drawing/2014/main" id="{0C040881-45B6-4870-849A-396515C1781B}"/>
              </a:ext>
            </a:extLst>
          </p:cNvPr>
          <p:cNvPicPr>
            <a:picLocks noChangeAspect="1"/>
          </p:cNvPicPr>
          <p:nvPr/>
        </p:nvPicPr>
        <p:blipFill>
          <a:blip r:embed="rId5"/>
          <a:stretch>
            <a:fillRect/>
          </a:stretch>
        </p:blipFill>
        <p:spPr>
          <a:xfrm>
            <a:off x="4052887" y="2861188"/>
            <a:ext cx="4086225" cy="1612200"/>
          </a:xfrm>
          <a:prstGeom prst="rect">
            <a:avLst/>
          </a:prstGeom>
        </p:spPr>
      </p:pic>
      <p:pic>
        <p:nvPicPr>
          <p:cNvPr id="9" name="Picture 8">
            <a:extLst>
              <a:ext uri="{FF2B5EF4-FFF2-40B4-BE49-F238E27FC236}">
                <a16:creationId xmlns:a16="http://schemas.microsoft.com/office/drawing/2014/main" id="{F9541390-0DD1-457B-BF8B-0474018191D8}"/>
              </a:ext>
            </a:extLst>
          </p:cNvPr>
          <p:cNvPicPr>
            <a:picLocks noChangeAspect="1"/>
          </p:cNvPicPr>
          <p:nvPr/>
        </p:nvPicPr>
        <p:blipFill>
          <a:blip r:embed="rId5"/>
          <a:stretch>
            <a:fillRect/>
          </a:stretch>
        </p:blipFill>
        <p:spPr>
          <a:xfrm>
            <a:off x="4115640" y="4681475"/>
            <a:ext cx="4086225" cy="329796"/>
          </a:xfrm>
          <a:prstGeom prst="rect">
            <a:avLst/>
          </a:prstGeom>
        </p:spPr>
      </p:pic>
      <p:pic>
        <p:nvPicPr>
          <p:cNvPr id="11" name="Picture 10">
            <a:extLst>
              <a:ext uri="{FF2B5EF4-FFF2-40B4-BE49-F238E27FC236}">
                <a16:creationId xmlns:a16="http://schemas.microsoft.com/office/drawing/2014/main" id="{5C4DE26B-7C7C-44D7-BEBD-AF3FF507B63D}"/>
              </a:ext>
            </a:extLst>
          </p:cNvPr>
          <p:cNvPicPr>
            <a:picLocks noChangeAspect="1"/>
          </p:cNvPicPr>
          <p:nvPr/>
        </p:nvPicPr>
        <p:blipFill>
          <a:blip r:embed="rId5"/>
          <a:stretch>
            <a:fillRect/>
          </a:stretch>
        </p:blipFill>
        <p:spPr>
          <a:xfrm>
            <a:off x="3972204" y="5219358"/>
            <a:ext cx="4086225" cy="329796"/>
          </a:xfrm>
          <a:prstGeom prst="rect">
            <a:avLst/>
          </a:prstGeom>
        </p:spPr>
      </p:pic>
      <p:pic>
        <p:nvPicPr>
          <p:cNvPr id="13" name="Picture 12">
            <a:extLst>
              <a:ext uri="{FF2B5EF4-FFF2-40B4-BE49-F238E27FC236}">
                <a16:creationId xmlns:a16="http://schemas.microsoft.com/office/drawing/2014/main" id="{11D669F1-7E95-4C30-9667-EBB46F991580}"/>
              </a:ext>
            </a:extLst>
          </p:cNvPr>
          <p:cNvPicPr>
            <a:picLocks noChangeAspect="1"/>
          </p:cNvPicPr>
          <p:nvPr/>
        </p:nvPicPr>
        <p:blipFill>
          <a:blip r:embed="rId5"/>
          <a:stretch>
            <a:fillRect/>
          </a:stretch>
        </p:blipFill>
        <p:spPr>
          <a:xfrm>
            <a:off x="4052887" y="5873781"/>
            <a:ext cx="4086225" cy="329796"/>
          </a:xfrm>
          <a:prstGeom prst="rect">
            <a:avLst/>
          </a:prstGeom>
        </p:spPr>
      </p:pic>
      <p:pic>
        <p:nvPicPr>
          <p:cNvPr id="5" name="Picture 4">
            <a:extLst>
              <a:ext uri="{FF2B5EF4-FFF2-40B4-BE49-F238E27FC236}">
                <a16:creationId xmlns:a16="http://schemas.microsoft.com/office/drawing/2014/main" id="{D00EDD64-A64E-4134-87F4-1250E6331C0D}"/>
              </a:ext>
            </a:extLst>
          </p:cNvPr>
          <p:cNvPicPr>
            <a:picLocks noChangeAspect="1"/>
          </p:cNvPicPr>
          <p:nvPr/>
        </p:nvPicPr>
        <p:blipFill>
          <a:blip r:embed="rId6"/>
          <a:stretch>
            <a:fillRect/>
          </a:stretch>
        </p:blipFill>
        <p:spPr>
          <a:xfrm>
            <a:off x="-1" y="942974"/>
            <a:ext cx="12192000" cy="5916706"/>
          </a:xfrm>
          <a:prstGeom prst="rect">
            <a:avLst/>
          </a:prstGeom>
        </p:spPr>
      </p:pic>
    </p:spTree>
    <p:extLst>
      <p:ext uri="{BB962C8B-B14F-4D97-AF65-F5344CB8AC3E}">
        <p14:creationId xmlns:p14="http://schemas.microsoft.com/office/powerpoint/2010/main" val="337255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alibri"/>
                <a:cs typeface="Calibri"/>
              </a:rPr>
              <a:t>Background </a:t>
            </a:r>
            <a:endParaRPr lang="en-CA" dirty="0"/>
          </a:p>
        </p:txBody>
      </p:sp>
      <p:sp>
        <p:nvSpPr>
          <p:cNvPr id="3" name="Content Placeholder 2"/>
          <p:cNvSpPr>
            <a:spLocks noGrp="1"/>
          </p:cNvSpPr>
          <p:nvPr>
            <p:ph idx="1"/>
          </p:nvPr>
        </p:nvSpPr>
        <p:spPr>
          <a:xfrm>
            <a:off x="485775" y="1197271"/>
            <a:ext cx="11061182" cy="4905817"/>
          </a:xfrm>
        </p:spPr>
        <p:txBody>
          <a:bodyPr vert="horz" lIns="0" tIns="45720" rIns="91440" bIns="45720" rtlCol="0" anchor="t">
            <a:normAutofit/>
          </a:bodyPr>
          <a:lstStyle/>
          <a:p>
            <a:pPr fontAlgn="base"/>
            <a:r>
              <a:rPr lang="en-US" sz="2000" b="0" i="0" u="none" strike="noStrike" dirty="0">
                <a:effectLst/>
                <a:latin typeface="Calibri"/>
                <a:ea typeface="Calibri"/>
                <a:cs typeface="Calibri"/>
              </a:rPr>
              <a:t>UTAPS (University of Toronto Advanced Planning for Students) </a:t>
            </a:r>
            <a:r>
              <a:rPr lang="en-US" sz="2000" dirty="0">
                <a:latin typeface="Calibri"/>
                <a:ea typeface="Calibri"/>
                <a:cs typeface="Calibri"/>
              </a:rPr>
              <a:t>– U of T's</a:t>
            </a:r>
            <a:r>
              <a:rPr lang="en-US" sz="2000" b="0" i="0" u="none" strike="noStrike" dirty="0">
                <a:effectLst/>
                <a:latin typeface="Calibri"/>
                <a:ea typeface="Calibri"/>
                <a:cs typeface="Calibri"/>
              </a:rPr>
              <a:t> largest need-based support program</a:t>
            </a:r>
            <a:r>
              <a:rPr lang="en-US" sz="2000" dirty="0">
                <a:latin typeface="Calibri"/>
                <a:ea typeface="Calibri"/>
                <a:cs typeface="Calibri"/>
              </a:rPr>
              <a:t> </a:t>
            </a:r>
          </a:p>
          <a:p>
            <a:pPr lvl="1"/>
            <a:r>
              <a:rPr lang="en-US" sz="2000" dirty="0">
                <a:latin typeface="Calibri"/>
                <a:ea typeface="Calibri"/>
                <a:cs typeface="Calibri"/>
              </a:rPr>
              <a:t>Entitlement program to fund unmet need based on OSAP need assessment methodology</a:t>
            </a:r>
          </a:p>
          <a:p>
            <a:pPr lvl="1"/>
            <a:r>
              <a:rPr lang="en-US" sz="2000" dirty="0">
                <a:latin typeface="Calibri"/>
                <a:ea typeface="Calibri"/>
                <a:cs typeface="Calibri"/>
              </a:rPr>
              <a:t>Operating</a:t>
            </a:r>
            <a:r>
              <a:rPr lang="en-US" sz="2000" b="0" i="0" u="none" strike="noStrike" dirty="0">
                <a:effectLst/>
                <a:latin typeface="Calibri"/>
                <a:ea typeface="Calibri"/>
                <a:cs typeface="Calibri"/>
              </a:rPr>
              <a:t> budget of up to $50M</a:t>
            </a:r>
            <a:r>
              <a:rPr lang="en-US" sz="2000" dirty="0">
                <a:latin typeface="Calibri"/>
                <a:ea typeface="Calibri"/>
                <a:cs typeface="Calibri"/>
              </a:rPr>
              <a:t> and</a:t>
            </a:r>
            <a:r>
              <a:rPr lang="en-US" sz="2000" b="0" i="0" u="none" strike="noStrike" dirty="0">
                <a:effectLst/>
                <a:latin typeface="Calibri"/>
                <a:ea typeface="Calibri"/>
                <a:cs typeface="Calibri"/>
              </a:rPr>
              <a:t> endowed/expendable funds of up to $2M</a:t>
            </a:r>
            <a:r>
              <a:rPr lang="en-US" sz="2000" b="0" i="0" dirty="0">
                <a:effectLst/>
                <a:latin typeface="Calibri"/>
                <a:ea typeface="Calibri"/>
                <a:cs typeface="Calibri"/>
              </a:rPr>
              <a:t>​</a:t>
            </a:r>
          </a:p>
          <a:p>
            <a:pPr marL="342900" lvl="1" indent="0">
              <a:buNone/>
            </a:pPr>
            <a:endParaRPr lang="en-US" sz="2000" dirty="0">
              <a:latin typeface="Calibri"/>
              <a:ea typeface="Calibri"/>
              <a:cs typeface="Calibri"/>
            </a:endParaRPr>
          </a:p>
          <a:p>
            <a:pPr marL="172720" indent="-172720"/>
            <a:r>
              <a:rPr lang="en-US" sz="2000" dirty="0">
                <a:latin typeface="Calibri"/>
                <a:ea typeface="Calibri"/>
                <a:cs typeface="Arial"/>
              </a:rPr>
              <a:t>UTAPS framework is set out in Governing Council’s Policy on Student Financial Support (1998) to ensure that U of T meets its funding guarantee</a:t>
            </a:r>
            <a:endParaRPr lang="en-US" sz="2000" dirty="0">
              <a:latin typeface="Calibri"/>
              <a:ea typeface="+mn-lt"/>
              <a:cs typeface="+mn-lt"/>
            </a:endParaRPr>
          </a:p>
          <a:p>
            <a:pPr lvl="1"/>
            <a:r>
              <a:rPr lang="en-US" sz="2000" dirty="0">
                <a:latin typeface="Calibri"/>
                <a:ea typeface="Calibri"/>
                <a:cs typeface="Arial"/>
              </a:rPr>
              <a:t>“</a:t>
            </a:r>
            <a:r>
              <a:rPr lang="en-CA" sz="2000" dirty="0">
                <a:latin typeface="Calibri"/>
                <a:ea typeface="Calibri"/>
                <a:cs typeface="Arial"/>
              </a:rPr>
              <a:t>No student offered admission to a program at the University of Toronto should be unable to enter or complete the program due to lack of financial means”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93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9EFB5C-0BEA-B9F9-1404-B2811ABD51D5}"/>
              </a:ext>
            </a:extLst>
          </p:cNvPr>
          <p:cNvSpPr>
            <a:spLocks noGrp="1"/>
          </p:cNvSpPr>
          <p:nvPr>
            <p:ph type="sldNum" sz="quarter" idx="12"/>
          </p:nvPr>
        </p:nvSpPr>
        <p:spPr/>
        <p:txBody>
          <a:bodyPr/>
          <a:lstStyle/>
          <a:p>
            <a:fld id="{1BD90C89-BB05-D647-8C9B-C2376028CB3D}" type="slidenum">
              <a:rPr lang="en-CA" smtClean="0"/>
              <a:t>20</a:t>
            </a:fld>
            <a:endParaRPr lang="en-CA"/>
          </a:p>
        </p:txBody>
      </p:sp>
      <p:pic>
        <p:nvPicPr>
          <p:cNvPr id="10" name="Picture 9">
            <a:extLst>
              <a:ext uri="{FF2B5EF4-FFF2-40B4-BE49-F238E27FC236}">
                <a16:creationId xmlns:a16="http://schemas.microsoft.com/office/drawing/2014/main" id="{6591810F-EDD6-404F-93D3-4F7290A8B5DF}"/>
              </a:ext>
            </a:extLst>
          </p:cNvPr>
          <p:cNvPicPr>
            <a:picLocks noChangeAspect="1"/>
          </p:cNvPicPr>
          <p:nvPr/>
        </p:nvPicPr>
        <p:blipFill>
          <a:blip r:embed="rId3"/>
          <a:stretch>
            <a:fillRect/>
          </a:stretch>
        </p:blipFill>
        <p:spPr>
          <a:xfrm>
            <a:off x="0" y="0"/>
            <a:ext cx="9334500" cy="942975"/>
          </a:xfrm>
          <a:prstGeom prst="rect">
            <a:avLst/>
          </a:prstGeom>
        </p:spPr>
      </p:pic>
      <p:pic>
        <p:nvPicPr>
          <p:cNvPr id="12" name="Picture 11">
            <a:extLst>
              <a:ext uri="{FF2B5EF4-FFF2-40B4-BE49-F238E27FC236}">
                <a16:creationId xmlns:a16="http://schemas.microsoft.com/office/drawing/2014/main" id="{1F9B6C1A-F0DC-4740-AA70-D3DFDD8E5003}"/>
              </a:ext>
            </a:extLst>
          </p:cNvPr>
          <p:cNvPicPr>
            <a:picLocks noChangeAspect="1"/>
          </p:cNvPicPr>
          <p:nvPr/>
        </p:nvPicPr>
        <p:blipFill>
          <a:blip r:embed="rId4"/>
          <a:stretch>
            <a:fillRect/>
          </a:stretch>
        </p:blipFill>
        <p:spPr>
          <a:xfrm>
            <a:off x="7225665" y="-1"/>
            <a:ext cx="4966335" cy="942975"/>
          </a:xfrm>
          <a:prstGeom prst="rect">
            <a:avLst/>
          </a:prstGeom>
        </p:spPr>
      </p:pic>
      <p:pic>
        <p:nvPicPr>
          <p:cNvPr id="7" name="Picture 6">
            <a:extLst>
              <a:ext uri="{FF2B5EF4-FFF2-40B4-BE49-F238E27FC236}">
                <a16:creationId xmlns:a16="http://schemas.microsoft.com/office/drawing/2014/main" id="{DBE158DB-B8B2-43A8-A4B0-4A9456F0824C}"/>
              </a:ext>
            </a:extLst>
          </p:cNvPr>
          <p:cNvPicPr>
            <a:picLocks noChangeAspect="1"/>
          </p:cNvPicPr>
          <p:nvPr/>
        </p:nvPicPr>
        <p:blipFill>
          <a:blip r:embed="rId5"/>
          <a:stretch>
            <a:fillRect/>
          </a:stretch>
        </p:blipFill>
        <p:spPr>
          <a:xfrm>
            <a:off x="4052887" y="1688352"/>
            <a:ext cx="4086225" cy="329796"/>
          </a:xfrm>
          <a:prstGeom prst="rect">
            <a:avLst/>
          </a:prstGeom>
        </p:spPr>
      </p:pic>
      <p:pic>
        <p:nvPicPr>
          <p:cNvPr id="8" name="Picture 7">
            <a:extLst>
              <a:ext uri="{FF2B5EF4-FFF2-40B4-BE49-F238E27FC236}">
                <a16:creationId xmlns:a16="http://schemas.microsoft.com/office/drawing/2014/main" id="{E8BFC463-CD07-4D89-A0B2-029857D0B570}"/>
              </a:ext>
            </a:extLst>
          </p:cNvPr>
          <p:cNvPicPr>
            <a:picLocks noChangeAspect="1"/>
          </p:cNvPicPr>
          <p:nvPr/>
        </p:nvPicPr>
        <p:blipFill>
          <a:blip r:embed="rId5"/>
          <a:stretch>
            <a:fillRect/>
          </a:stretch>
        </p:blipFill>
        <p:spPr>
          <a:xfrm>
            <a:off x="4052886" y="5828958"/>
            <a:ext cx="4086225" cy="329796"/>
          </a:xfrm>
          <a:prstGeom prst="rect">
            <a:avLst/>
          </a:prstGeom>
        </p:spPr>
      </p:pic>
      <p:pic>
        <p:nvPicPr>
          <p:cNvPr id="9" name="Picture 8">
            <a:extLst>
              <a:ext uri="{FF2B5EF4-FFF2-40B4-BE49-F238E27FC236}">
                <a16:creationId xmlns:a16="http://schemas.microsoft.com/office/drawing/2014/main" id="{75ABF21E-E728-46E5-A4F0-48D5DBC062D1}"/>
              </a:ext>
            </a:extLst>
          </p:cNvPr>
          <p:cNvPicPr>
            <a:picLocks noChangeAspect="1"/>
          </p:cNvPicPr>
          <p:nvPr/>
        </p:nvPicPr>
        <p:blipFill>
          <a:blip r:embed="rId5"/>
          <a:stretch>
            <a:fillRect/>
          </a:stretch>
        </p:blipFill>
        <p:spPr>
          <a:xfrm>
            <a:off x="4052885" y="6440410"/>
            <a:ext cx="4086225" cy="329796"/>
          </a:xfrm>
          <a:prstGeom prst="rect">
            <a:avLst/>
          </a:prstGeom>
        </p:spPr>
      </p:pic>
      <p:pic>
        <p:nvPicPr>
          <p:cNvPr id="5" name="Picture 4">
            <a:extLst>
              <a:ext uri="{FF2B5EF4-FFF2-40B4-BE49-F238E27FC236}">
                <a16:creationId xmlns:a16="http://schemas.microsoft.com/office/drawing/2014/main" id="{AA59D308-5BDC-4340-AB36-7A9E90A0107C}"/>
              </a:ext>
            </a:extLst>
          </p:cNvPr>
          <p:cNvPicPr>
            <a:picLocks noChangeAspect="1"/>
          </p:cNvPicPr>
          <p:nvPr/>
        </p:nvPicPr>
        <p:blipFill>
          <a:blip r:embed="rId6"/>
          <a:stretch>
            <a:fillRect/>
          </a:stretch>
        </p:blipFill>
        <p:spPr>
          <a:xfrm>
            <a:off x="0" y="942974"/>
            <a:ext cx="12192000" cy="6082563"/>
          </a:xfrm>
          <a:prstGeom prst="rect">
            <a:avLst/>
          </a:prstGeom>
        </p:spPr>
      </p:pic>
    </p:spTree>
    <p:extLst>
      <p:ext uri="{BB962C8B-B14F-4D97-AF65-F5344CB8AC3E}">
        <p14:creationId xmlns:p14="http://schemas.microsoft.com/office/powerpoint/2010/main" val="383636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9EFB5C-0BEA-B9F9-1404-B2811ABD51D5}"/>
              </a:ext>
            </a:extLst>
          </p:cNvPr>
          <p:cNvSpPr>
            <a:spLocks noGrp="1"/>
          </p:cNvSpPr>
          <p:nvPr>
            <p:ph type="sldNum" sz="quarter" idx="12"/>
          </p:nvPr>
        </p:nvSpPr>
        <p:spPr/>
        <p:txBody>
          <a:bodyPr/>
          <a:lstStyle/>
          <a:p>
            <a:fld id="{1BD90C89-BB05-D647-8C9B-C2376028CB3D}" type="slidenum">
              <a:rPr lang="en-CA" smtClean="0"/>
              <a:t>21</a:t>
            </a:fld>
            <a:endParaRPr lang="en-CA"/>
          </a:p>
        </p:txBody>
      </p:sp>
      <p:pic>
        <p:nvPicPr>
          <p:cNvPr id="10" name="Picture 9">
            <a:extLst>
              <a:ext uri="{FF2B5EF4-FFF2-40B4-BE49-F238E27FC236}">
                <a16:creationId xmlns:a16="http://schemas.microsoft.com/office/drawing/2014/main" id="{6591810F-EDD6-404F-93D3-4F7290A8B5DF}"/>
              </a:ext>
            </a:extLst>
          </p:cNvPr>
          <p:cNvPicPr>
            <a:picLocks noChangeAspect="1"/>
          </p:cNvPicPr>
          <p:nvPr/>
        </p:nvPicPr>
        <p:blipFill>
          <a:blip r:embed="rId3"/>
          <a:stretch>
            <a:fillRect/>
          </a:stretch>
        </p:blipFill>
        <p:spPr>
          <a:xfrm>
            <a:off x="0" y="0"/>
            <a:ext cx="9334500" cy="942975"/>
          </a:xfrm>
          <a:prstGeom prst="rect">
            <a:avLst/>
          </a:prstGeom>
        </p:spPr>
      </p:pic>
      <p:pic>
        <p:nvPicPr>
          <p:cNvPr id="12" name="Picture 11">
            <a:extLst>
              <a:ext uri="{FF2B5EF4-FFF2-40B4-BE49-F238E27FC236}">
                <a16:creationId xmlns:a16="http://schemas.microsoft.com/office/drawing/2014/main" id="{1F9B6C1A-F0DC-4740-AA70-D3DFDD8E5003}"/>
              </a:ext>
            </a:extLst>
          </p:cNvPr>
          <p:cNvPicPr>
            <a:picLocks noChangeAspect="1"/>
          </p:cNvPicPr>
          <p:nvPr/>
        </p:nvPicPr>
        <p:blipFill>
          <a:blip r:embed="rId4"/>
          <a:stretch>
            <a:fillRect/>
          </a:stretch>
        </p:blipFill>
        <p:spPr>
          <a:xfrm>
            <a:off x="7225665" y="-1"/>
            <a:ext cx="4966335" cy="942975"/>
          </a:xfrm>
          <a:prstGeom prst="rect">
            <a:avLst/>
          </a:prstGeom>
        </p:spPr>
      </p:pic>
      <p:pic>
        <p:nvPicPr>
          <p:cNvPr id="16" name="Picture 15">
            <a:extLst>
              <a:ext uri="{FF2B5EF4-FFF2-40B4-BE49-F238E27FC236}">
                <a16:creationId xmlns:a16="http://schemas.microsoft.com/office/drawing/2014/main" id="{0FFA4926-04A7-4EDD-ACD1-9E317EBF7C68}"/>
              </a:ext>
            </a:extLst>
          </p:cNvPr>
          <p:cNvPicPr>
            <a:picLocks noChangeAspect="1"/>
          </p:cNvPicPr>
          <p:nvPr/>
        </p:nvPicPr>
        <p:blipFill>
          <a:blip r:embed="rId5"/>
          <a:stretch>
            <a:fillRect/>
          </a:stretch>
        </p:blipFill>
        <p:spPr>
          <a:xfrm>
            <a:off x="11439525" y="1297827"/>
            <a:ext cx="752475" cy="390525"/>
          </a:xfrm>
          <a:prstGeom prst="rect">
            <a:avLst/>
          </a:prstGeom>
        </p:spPr>
      </p:pic>
      <p:pic>
        <p:nvPicPr>
          <p:cNvPr id="3" name="Picture 2">
            <a:extLst>
              <a:ext uri="{FF2B5EF4-FFF2-40B4-BE49-F238E27FC236}">
                <a16:creationId xmlns:a16="http://schemas.microsoft.com/office/drawing/2014/main" id="{577F43FD-44C3-477E-A481-FF9AE3C993E7}"/>
              </a:ext>
            </a:extLst>
          </p:cNvPr>
          <p:cNvPicPr>
            <a:picLocks noChangeAspect="1"/>
          </p:cNvPicPr>
          <p:nvPr/>
        </p:nvPicPr>
        <p:blipFill>
          <a:blip r:embed="rId6"/>
          <a:stretch>
            <a:fillRect/>
          </a:stretch>
        </p:blipFill>
        <p:spPr>
          <a:xfrm>
            <a:off x="3302987" y="1095374"/>
            <a:ext cx="7096416" cy="5477435"/>
          </a:xfrm>
          <a:prstGeom prst="rect">
            <a:avLst/>
          </a:prstGeom>
        </p:spPr>
      </p:pic>
    </p:spTree>
    <p:extLst>
      <p:ext uri="{BB962C8B-B14F-4D97-AF65-F5344CB8AC3E}">
        <p14:creationId xmlns:p14="http://schemas.microsoft.com/office/powerpoint/2010/main" val="355545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9EFB5C-0BEA-B9F9-1404-B2811ABD51D5}"/>
              </a:ext>
            </a:extLst>
          </p:cNvPr>
          <p:cNvSpPr>
            <a:spLocks noGrp="1"/>
          </p:cNvSpPr>
          <p:nvPr>
            <p:ph type="sldNum" sz="quarter" idx="12"/>
          </p:nvPr>
        </p:nvSpPr>
        <p:spPr/>
        <p:txBody>
          <a:bodyPr/>
          <a:lstStyle/>
          <a:p>
            <a:fld id="{1BD90C89-BB05-D647-8C9B-C2376028CB3D}" type="slidenum">
              <a:rPr lang="en-CA" smtClean="0"/>
              <a:t>22</a:t>
            </a:fld>
            <a:endParaRPr lang="en-CA"/>
          </a:p>
        </p:txBody>
      </p:sp>
      <p:pic>
        <p:nvPicPr>
          <p:cNvPr id="10" name="Picture 9">
            <a:extLst>
              <a:ext uri="{FF2B5EF4-FFF2-40B4-BE49-F238E27FC236}">
                <a16:creationId xmlns:a16="http://schemas.microsoft.com/office/drawing/2014/main" id="{6591810F-EDD6-404F-93D3-4F7290A8B5DF}"/>
              </a:ext>
            </a:extLst>
          </p:cNvPr>
          <p:cNvPicPr>
            <a:picLocks noChangeAspect="1"/>
          </p:cNvPicPr>
          <p:nvPr/>
        </p:nvPicPr>
        <p:blipFill>
          <a:blip r:embed="rId3"/>
          <a:stretch>
            <a:fillRect/>
          </a:stretch>
        </p:blipFill>
        <p:spPr>
          <a:xfrm>
            <a:off x="0" y="0"/>
            <a:ext cx="9334500" cy="942975"/>
          </a:xfrm>
          <a:prstGeom prst="rect">
            <a:avLst/>
          </a:prstGeom>
        </p:spPr>
      </p:pic>
      <p:pic>
        <p:nvPicPr>
          <p:cNvPr id="12" name="Picture 11">
            <a:extLst>
              <a:ext uri="{FF2B5EF4-FFF2-40B4-BE49-F238E27FC236}">
                <a16:creationId xmlns:a16="http://schemas.microsoft.com/office/drawing/2014/main" id="{1F9B6C1A-F0DC-4740-AA70-D3DFDD8E5003}"/>
              </a:ext>
            </a:extLst>
          </p:cNvPr>
          <p:cNvPicPr>
            <a:picLocks noChangeAspect="1"/>
          </p:cNvPicPr>
          <p:nvPr/>
        </p:nvPicPr>
        <p:blipFill>
          <a:blip r:embed="rId4"/>
          <a:stretch>
            <a:fillRect/>
          </a:stretch>
        </p:blipFill>
        <p:spPr>
          <a:xfrm>
            <a:off x="7225665" y="-1"/>
            <a:ext cx="4966335" cy="942975"/>
          </a:xfrm>
          <a:prstGeom prst="rect">
            <a:avLst/>
          </a:prstGeom>
        </p:spPr>
      </p:pic>
      <p:pic>
        <p:nvPicPr>
          <p:cNvPr id="16" name="Picture 15">
            <a:extLst>
              <a:ext uri="{FF2B5EF4-FFF2-40B4-BE49-F238E27FC236}">
                <a16:creationId xmlns:a16="http://schemas.microsoft.com/office/drawing/2014/main" id="{0FFA4926-04A7-4EDD-ACD1-9E317EBF7C68}"/>
              </a:ext>
            </a:extLst>
          </p:cNvPr>
          <p:cNvPicPr>
            <a:picLocks noChangeAspect="1"/>
          </p:cNvPicPr>
          <p:nvPr/>
        </p:nvPicPr>
        <p:blipFill>
          <a:blip r:embed="rId5"/>
          <a:stretch>
            <a:fillRect/>
          </a:stretch>
        </p:blipFill>
        <p:spPr>
          <a:xfrm>
            <a:off x="11439525" y="1297827"/>
            <a:ext cx="752475" cy="390525"/>
          </a:xfrm>
          <a:prstGeom prst="rect">
            <a:avLst/>
          </a:prstGeom>
        </p:spPr>
      </p:pic>
      <p:pic>
        <p:nvPicPr>
          <p:cNvPr id="3" name="Picture 2">
            <a:extLst>
              <a:ext uri="{FF2B5EF4-FFF2-40B4-BE49-F238E27FC236}">
                <a16:creationId xmlns:a16="http://schemas.microsoft.com/office/drawing/2014/main" id="{3F32FF90-DF97-49FC-A5A2-A2B30F63A7B0}"/>
              </a:ext>
            </a:extLst>
          </p:cNvPr>
          <p:cNvPicPr>
            <a:picLocks noChangeAspect="1"/>
          </p:cNvPicPr>
          <p:nvPr/>
        </p:nvPicPr>
        <p:blipFill>
          <a:blip r:embed="rId6"/>
          <a:stretch>
            <a:fillRect/>
          </a:stretch>
        </p:blipFill>
        <p:spPr>
          <a:xfrm>
            <a:off x="2185987" y="1100137"/>
            <a:ext cx="8607519" cy="5126768"/>
          </a:xfrm>
          <a:prstGeom prst="rect">
            <a:avLst/>
          </a:prstGeom>
        </p:spPr>
      </p:pic>
    </p:spTree>
    <p:extLst>
      <p:ext uri="{BB962C8B-B14F-4D97-AF65-F5344CB8AC3E}">
        <p14:creationId xmlns:p14="http://schemas.microsoft.com/office/powerpoint/2010/main" val="217221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037D-9753-175E-A7BD-2B8B3C8D44AE}"/>
              </a:ext>
            </a:extLst>
          </p:cNvPr>
          <p:cNvSpPr>
            <a:spLocks noGrp="1"/>
          </p:cNvSpPr>
          <p:nvPr>
            <p:ph type="title"/>
          </p:nvPr>
        </p:nvSpPr>
        <p:spPr>
          <a:xfrm>
            <a:off x="381001" y="441325"/>
            <a:ext cx="10313987" cy="989849"/>
          </a:xfrm>
        </p:spPr>
        <p:txBody>
          <a:bodyPr/>
          <a:lstStyle/>
          <a:p>
            <a:r>
              <a:rPr lang="en-US" dirty="0">
                <a:latin typeface="Calibri"/>
                <a:cs typeface="Arial"/>
              </a:rPr>
              <a:t>Redesign evaluation: applicant behaviour</a:t>
            </a:r>
            <a:endParaRPr lang="en-US" dirty="0">
              <a:latin typeface="Calibri"/>
            </a:endParaRPr>
          </a:p>
        </p:txBody>
      </p:sp>
      <p:sp>
        <p:nvSpPr>
          <p:cNvPr id="3" name="Content Placeholder 2">
            <a:extLst>
              <a:ext uri="{FF2B5EF4-FFF2-40B4-BE49-F238E27FC236}">
                <a16:creationId xmlns:a16="http://schemas.microsoft.com/office/drawing/2014/main" id="{D63B85D6-D8FD-E04E-1D3F-4E994B3F2761}"/>
              </a:ext>
            </a:extLst>
          </p:cNvPr>
          <p:cNvSpPr>
            <a:spLocks noGrp="1"/>
          </p:cNvSpPr>
          <p:nvPr>
            <p:ph idx="1"/>
          </p:nvPr>
        </p:nvSpPr>
        <p:spPr>
          <a:xfrm>
            <a:off x="481013" y="1099122"/>
            <a:ext cx="10618787" cy="4176713"/>
          </a:xfrm>
        </p:spPr>
        <p:txBody>
          <a:bodyPr vert="horz" lIns="91440" tIns="45720" rIns="91440" bIns="45720" rtlCol="0" anchor="t">
            <a:noAutofit/>
          </a:bodyPr>
          <a:lstStyle/>
          <a:p>
            <a:pPr marL="172720" indent="-172720"/>
            <a:r>
              <a:rPr lang="en-US" sz="2000" dirty="0">
                <a:latin typeface="Calibri"/>
                <a:cs typeface="Arial"/>
              </a:rPr>
              <a:t>For 2023-24 and 2024-25, a series of internal evaluations are being conducted to assess student interaction with the redesigned UTAPS program</a:t>
            </a:r>
            <a:endParaRPr lang="en-US" sz="2000" dirty="0">
              <a:latin typeface="Calibri"/>
              <a:ea typeface="Calibri"/>
              <a:cs typeface="Arial"/>
            </a:endParaRPr>
          </a:p>
          <a:p>
            <a:pPr marL="172720" indent="-172720"/>
            <a:r>
              <a:rPr lang="en-US" sz="2000" dirty="0">
                <a:latin typeface="Calibri"/>
                <a:cs typeface="Arial"/>
              </a:rPr>
              <a:t>Results will be used to evaluate the effectiveness of the redesign and make future improvements</a:t>
            </a:r>
            <a:endParaRPr lang="en-US" sz="2000" dirty="0">
              <a:latin typeface="Calibri"/>
              <a:ea typeface="Calibri"/>
              <a:cs typeface="Arial"/>
            </a:endParaRPr>
          </a:p>
          <a:p>
            <a:pPr marL="0" indent="0">
              <a:buNone/>
            </a:pPr>
            <a:r>
              <a:rPr lang="en-US" sz="2000" b="1" dirty="0">
                <a:latin typeface="Calibri"/>
                <a:cs typeface="Arial"/>
              </a:rPr>
              <a:t>2023-24</a:t>
            </a:r>
            <a:endParaRPr lang="en-US" sz="2000" b="1" dirty="0">
              <a:latin typeface="Calibri"/>
              <a:ea typeface="Calibri"/>
              <a:cs typeface="Arial"/>
            </a:endParaRPr>
          </a:p>
          <a:p>
            <a:pPr marL="172720" indent="-172720">
              <a:spcBef>
                <a:spcPts val="0"/>
              </a:spcBef>
            </a:pPr>
            <a:r>
              <a:rPr lang="en-US" sz="2000" dirty="0">
                <a:latin typeface="Calibri"/>
                <a:cs typeface="Arial"/>
              </a:rPr>
              <a:t>Are certain students more likely than others to complete a financial need application?</a:t>
            </a:r>
          </a:p>
          <a:p>
            <a:pPr marL="172720" indent="-172720">
              <a:spcBef>
                <a:spcPts val="0"/>
              </a:spcBef>
            </a:pPr>
            <a:r>
              <a:rPr lang="en-US" sz="2000" dirty="0">
                <a:latin typeface="Calibri"/>
                <a:cs typeface="Arial"/>
              </a:rPr>
              <a:t>Can students be incentivized to complete an application early (e.g., before the start of classes)?</a:t>
            </a:r>
          </a:p>
          <a:p>
            <a:pPr marL="518795" lvl="1" indent="-175895">
              <a:lnSpc>
                <a:spcPct val="100000"/>
              </a:lnSpc>
              <a:spcBef>
                <a:spcPts val="0"/>
              </a:spcBef>
              <a:buFont typeface="System Font Regular" panose="020B0604020202020204" pitchFamily="34" charset="0"/>
            </a:pPr>
            <a:endParaRPr lang="en-US" sz="2000" dirty="0">
              <a:latin typeface="Calibri"/>
              <a:cs typeface="Arial"/>
            </a:endParaRPr>
          </a:p>
          <a:p>
            <a:pPr marL="0" indent="0">
              <a:lnSpc>
                <a:spcPct val="100000"/>
              </a:lnSpc>
              <a:spcBef>
                <a:spcPts val="0"/>
              </a:spcBef>
              <a:buNone/>
            </a:pPr>
            <a:r>
              <a:rPr lang="en-US" sz="2000" b="1" dirty="0">
                <a:latin typeface="Calibri"/>
                <a:cs typeface="Arial"/>
              </a:rPr>
              <a:t>2024-25</a:t>
            </a:r>
            <a:endParaRPr lang="en-US" sz="2000" b="1" dirty="0">
              <a:latin typeface="Calibri"/>
              <a:ea typeface="Calibri"/>
              <a:cs typeface="Arial"/>
            </a:endParaRPr>
          </a:p>
          <a:p>
            <a:pPr marL="172720" lvl="1" indent="-172720">
              <a:lnSpc>
                <a:spcPct val="120000"/>
              </a:lnSpc>
              <a:spcBef>
                <a:spcPts val="0"/>
              </a:spcBef>
              <a:buFont typeface="Arial" panose="020B0604020202020204" pitchFamily="34" charset="0"/>
              <a:buChar char="•"/>
            </a:pPr>
            <a:r>
              <a:rPr lang="en-US" sz="2000" dirty="0">
                <a:latin typeface="Calibri"/>
                <a:cs typeface="Arial"/>
              </a:rPr>
              <a:t>Does early funding information, including a minimum guarantee, influence a student's decision to accept an offer of admission, especially if the information is provided around the time a student receives an admission offer?</a:t>
            </a:r>
          </a:p>
        </p:txBody>
      </p:sp>
      <p:sp>
        <p:nvSpPr>
          <p:cNvPr id="4" name="Slide Number Placeholder 3">
            <a:extLst>
              <a:ext uri="{FF2B5EF4-FFF2-40B4-BE49-F238E27FC236}">
                <a16:creationId xmlns:a16="http://schemas.microsoft.com/office/drawing/2014/main" id="{009EFB5C-0BEA-B9F9-1404-B2811ABD51D5}"/>
              </a:ext>
            </a:extLst>
          </p:cNvPr>
          <p:cNvSpPr>
            <a:spLocks noGrp="1"/>
          </p:cNvSpPr>
          <p:nvPr>
            <p:ph type="sldNum" sz="quarter" idx="12"/>
          </p:nvPr>
        </p:nvSpPr>
        <p:spPr/>
        <p:txBody>
          <a:bodyPr/>
          <a:lstStyle/>
          <a:p>
            <a:fld id="{1BD90C89-BB05-D647-8C9B-C2376028CB3D}" type="slidenum">
              <a:rPr lang="en-CA" smtClean="0"/>
              <a:t>23</a:t>
            </a:fld>
            <a:endParaRPr lang="en-CA"/>
          </a:p>
        </p:txBody>
      </p:sp>
    </p:spTree>
    <p:extLst>
      <p:ext uri="{BB962C8B-B14F-4D97-AF65-F5344CB8AC3E}">
        <p14:creationId xmlns:p14="http://schemas.microsoft.com/office/powerpoint/2010/main" val="117874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865A-0587-E586-3A6F-29EF0F44AE10}"/>
              </a:ext>
            </a:extLst>
          </p:cNvPr>
          <p:cNvSpPr>
            <a:spLocks noGrp="1"/>
          </p:cNvSpPr>
          <p:nvPr>
            <p:ph type="title"/>
          </p:nvPr>
        </p:nvSpPr>
        <p:spPr>
          <a:xfrm>
            <a:off x="376819" y="186801"/>
            <a:ext cx="11082292" cy="989849"/>
          </a:xfrm>
        </p:spPr>
        <p:txBody>
          <a:bodyPr/>
          <a:lstStyle/>
          <a:p>
            <a:r>
              <a:rPr lang="en-US" dirty="0">
                <a:solidFill>
                  <a:srgbClr val="1E3765"/>
                </a:solidFill>
                <a:latin typeface="Calibri"/>
                <a:cs typeface="Calibri"/>
              </a:rPr>
              <a:t>What's Next?</a:t>
            </a:r>
            <a:endParaRPr lang="en-US" dirty="0">
              <a:latin typeface="Calibri"/>
              <a:cs typeface="Calibri"/>
            </a:endParaRPr>
          </a:p>
        </p:txBody>
      </p:sp>
      <p:sp>
        <p:nvSpPr>
          <p:cNvPr id="3" name="Content Placeholder 2">
            <a:extLst>
              <a:ext uri="{FF2B5EF4-FFF2-40B4-BE49-F238E27FC236}">
                <a16:creationId xmlns:a16="http://schemas.microsoft.com/office/drawing/2014/main" id="{DBBBBACE-41A8-E6D8-919C-8891337D5705}"/>
              </a:ext>
            </a:extLst>
          </p:cNvPr>
          <p:cNvSpPr>
            <a:spLocks noGrp="1"/>
          </p:cNvSpPr>
          <p:nvPr>
            <p:ph idx="1"/>
          </p:nvPr>
        </p:nvSpPr>
        <p:spPr>
          <a:xfrm>
            <a:off x="452235" y="683653"/>
            <a:ext cx="11434180" cy="4176713"/>
          </a:xfrm>
        </p:spPr>
        <p:txBody>
          <a:bodyPr vert="horz" lIns="91440" tIns="45720" rIns="91440" bIns="45720" rtlCol="0" anchor="t">
            <a:noAutofit/>
          </a:bodyPr>
          <a:lstStyle/>
          <a:p>
            <a:pPr marL="0" indent="0">
              <a:lnSpc>
                <a:spcPct val="100000"/>
              </a:lnSpc>
              <a:spcBef>
                <a:spcPts val="400"/>
              </a:spcBef>
              <a:buNone/>
            </a:pPr>
            <a:r>
              <a:rPr lang="en-US" sz="2000" b="1" dirty="0">
                <a:solidFill>
                  <a:srgbClr val="3D3D3D"/>
                </a:solidFill>
                <a:latin typeface="Calibri"/>
                <a:cs typeface="Arial"/>
              </a:rPr>
              <a:t>2024-25 – Redesign: Phase II</a:t>
            </a:r>
          </a:p>
          <a:p>
            <a:pPr marL="387350" indent="-285750">
              <a:lnSpc>
                <a:spcPct val="100000"/>
              </a:lnSpc>
              <a:spcBef>
                <a:spcPts val="400"/>
              </a:spcBef>
            </a:pPr>
            <a:r>
              <a:rPr lang="en-US" sz="2000" dirty="0">
                <a:latin typeface="Calibri"/>
                <a:cs typeface="Arial"/>
              </a:rPr>
              <a:t>Application launch: </a:t>
            </a:r>
            <a:r>
              <a:rPr lang="en-US" sz="2000" dirty="0">
                <a:solidFill>
                  <a:srgbClr val="6D247A"/>
                </a:solidFill>
                <a:latin typeface="Calibri"/>
                <a:cs typeface="Arial"/>
              </a:rPr>
              <a:t>March 11, 2024</a:t>
            </a:r>
          </a:p>
          <a:p>
            <a:pPr marL="387350" indent="-285750">
              <a:lnSpc>
                <a:spcPct val="100000"/>
              </a:lnSpc>
              <a:spcBef>
                <a:spcPts val="400"/>
              </a:spcBef>
            </a:pPr>
            <a:r>
              <a:rPr lang="en-US" sz="2000" dirty="0">
                <a:latin typeface="Calibri"/>
                <a:cs typeface="Arial"/>
              </a:rPr>
              <a:t>First-year, direct-entry, undergraduate students, who applied by May 1st, have been assessed for: UTAPS Estimate and Minimum Guaranteed Amount (MGA): </a:t>
            </a:r>
            <a:r>
              <a:rPr lang="en-US" sz="2000" dirty="0">
                <a:solidFill>
                  <a:srgbClr val="6D247A"/>
                </a:solidFill>
                <a:latin typeface="Calibri"/>
                <a:cs typeface="Arial"/>
              </a:rPr>
              <a:t>2,605 students</a:t>
            </a:r>
          </a:p>
          <a:p>
            <a:pPr marL="733425" lvl="1" indent="-285750">
              <a:lnSpc>
                <a:spcPct val="100000"/>
              </a:lnSpc>
              <a:spcBef>
                <a:spcPts val="400"/>
              </a:spcBef>
            </a:pPr>
            <a:r>
              <a:rPr lang="en-US" sz="1800" dirty="0">
                <a:latin typeface="Calibri"/>
                <a:cs typeface="Arial"/>
              </a:rPr>
              <a:t>One program only</a:t>
            </a:r>
          </a:p>
          <a:p>
            <a:pPr marL="733425" lvl="1" indent="-285750">
              <a:lnSpc>
                <a:spcPct val="100000"/>
              </a:lnSpc>
              <a:spcBef>
                <a:spcPts val="400"/>
              </a:spcBef>
            </a:pPr>
            <a:r>
              <a:rPr lang="en-US" sz="1800" dirty="0">
                <a:latin typeface="Calibri"/>
                <a:cs typeface="Arial"/>
              </a:rPr>
              <a:t>Accepted admission offer; or, first/top choice on OUAC application, if no offer accepted by May 1st</a:t>
            </a:r>
          </a:p>
          <a:p>
            <a:pPr marL="387350" indent="-285750">
              <a:lnSpc>
                <a:spcPct val="100000"/>
              </a:lnSpc>
              <a:spcBef>
                <a:spcPts val="400"/>
              </a:spcBef>
            </a:pPr>
            <a:r>
              <a:rPr lang="en-US" sz="2000" dirty="0">
                <a:latin typeface="Calibri"/>
                <a:cs typeface="Arial"/>
              </a:rPr>
              <a:t>UTAPS Estimate: if financial need, $100 or more</a:t>
            </a:r>
          </a:p>
          <a:p>
            <a:pPr marL="387350" indent="-285750">
              <a:lnSpc>
                <a:spcPct val="100000"/>
              </a:lnSpc>
              <a:spcBef>
                <a:spcPts val="400"/>
              </a:spcBef>
            </a:pPr>
            <a:r>
              <a:rPr lang="en-US" sz="2000" dirty="0">
                <a:latin typeface="Calibri"/>
                <a:cs typeface="Arial"/>
              </a:rPr>
              <a:t>MGA: if Estimate, $500 or more</a:t>
            </a:r>
          </a:p>
          <a:p>
            <a:pPr marL="733425" lvl="1" indent="-285750">
              <a:lnSpc>
                <a:spcPct val="100000"/>
              </a:lnSpc>
              <a:spcBef>
                <a:spcPts val="400"/>
              </a:spcBef>
            </a:pPr>
            <a:r>
              <a:rPr lang="en-US" sz="1800" dirty="0">
                <a:latin typeface="Calibri"/>
                <a:cs typeface="Arial"/>
              </a:rPr>
              <a:t>For 2024-25, MGA is 100% of the UTAPS Estimate ($2,999 cap); terms and conditions apply </a:t>
            </a:r>
          </a:p>
          <a:p>
            <a:pPr marL="387350" indent="-285750">
              <a:lnSpc>
                <a:spcPct val="100000"/>
              </a:lnSpc>
              <a:spcBef>
                <a:spcPts val="400"/>
              </a:spcBef>
            </a:pPr>
            <a:r>
              <a:rPr lang="en-US" sz="2000" dirty="0">
                <a:latin typeface="Calibri"/>
                <a:cs typeface="Arial"/>
              </a:rPr>
              <a:t>Regular </a:t>
            </a:r>
            <a:r>
              <a:rPr lang="en-US" sz="2000">
                <a:latin typeface="Calibri"/>
                <a:cs typeface="Arial"/>
              </a:rPr>
              <a:t>UTAPS cycles </a:t>
            </a:r>
            <a:r>
              <a:rPr lang="en-US" sz="2000" dirty="0">
                <a:latin typeface="Calibri"/>
                <a:cs typeface="Arial"/>
              </a:rPr>
              <a:t>will start in the fall term</a:t>
            </a:r>
          </a:p>
          <a:p>
            <a:pPr marL="518795" indent="-175895">
              <a:lnSpc>
                <a:spcPct val="100000"/>
              </a:lnSpc>
              <a:spcBef>
                <a:spcPts val="0"/>
              </a:spcBef>
              <a:buFont typeface="System Font Regular" panose="020B0604020202020204" pitchFamily="34" charset="0"/>
              <a:buChar char="⚬"/>
            </a:pPr>
            <a:endParaRPr lang="en-US" sz="1800" dirty="0">
              <a:latin typeface="Calibri"/>
              <a:cs typeface="Arial"/>
            </a:endParaRPr>
          </a:p>
          <a:p>
            <a:pPr marL="0" indent="0">
              <a:lnSpc>
                <a:spcPct val="100000"/>
              </a:lnSpc>
              <a:spcBef>
                <a:spcPts val="400"/>
              </a:spcBef>
              <a:buNone/>
            </a:pPr>
            <a:r>
              <a:rPr lang="en-US" sz="2000" b="1" dirty="0">
                <a:latin typeface="Calibri"/>
                <a:cs typeface="Arial"/>
              </a:rPr>
              <a:t>Beyond 2024-25  </a:t>
            </a:r>
            <a:endParaRPr lang="en-US" sz="2000" dirty="0">
              <a:latin typeface="Calibri"/>
              <a:cs typeface="Arial"/>
            </a:endParaRPr>
          </a:p>
          <a:p>
            <a:pPr marL="387350" indent="-285750">
              <a:lnSpc>
                <a:spcPct val="100000"/>
              </a:lnSpc>
              <a:spcBef>
                <a:spcPts val="400"/>
              </a:spcBef>
            </a:pPr>
            <a:r>
              <a:rPr lang="en-US" sz="2000" dirty="0">
                <a:latin typeface="Calibri"/>
                <a:cs typeface="Arial"/>
              </a:rPr>
              <a:t>Create a Guaranteed Basic UTAPS amount planning tool -- provide users with what they can expect to receive in UTAPS grant funding (current and future students)</a:t>
            </a:r>
          </a:p>
          <a:p>
            <a:pPr marL="387350" indent="-285750">
              <a:lnSpc>
                <a:spcPct val="100000"/>
              </a:lnSpc>
              <a:spcBef>
                <a:spcPts val="400"/>
              </a:spcBef>
            </a:pPr>
            <a:r>
              <a:rPr lang="en-US" sz="2000" dirty="0">
                <a:latin typeface="Calibri"/>
                <a:cs typeface="Arial"/>
              </a:rPr>
              <a:t>Further consolidation of U of T need-based applications into one application </a:t>
            </a:r>
          </a:p>
          <a:p>
            <a:pPr marL="387350" indent="-285750">
              <a:lnSpc>
                <a:spcPct val="100000"/>
              </a:lnSpc>
              <a:spcBef>
                <a:spcPts val="400"/>
              </a:spcBef>
            </a:pPr>
            <a:r>
              <a:rPr lang="en-US" sz="2000" dirty="0">
                <a:latin typeface="Calibri"/>
                <a:cs typeface="Arial"/>
              </a:rPr>
              <a:t>Continue development of U of T financial database</a:t>
            </a:r>
          </a:p>
        </p:txBody>
      </p:sp>
      <p:sp>
        <p:nvSpPr>
          <p:cNvPr id="4" name="Slide Number Placeholder 3">
            <a:extLst>
              <a:ext uri="{FF2B5EF4-FFF2-40B4-BE49-F238E27FC236}">
                <a16:creationId xmlns:a16="http://schemas.microsoft.com/office/drawing/2014/main" id="{566979E0-7DF6-690C-EE68-4A8938FBA79D}"/>
              </a:ext>
            </a:extLst>
          </p:cNvPr>
          <p:cNvSpPr>
            <a:spLocks noGrp="1"/>
          </p:cNvSpPr>
          <p:nvPr>
            <p:ph type="sldNum" sz="quarter" idx="12"/>
          </p:nvPr>
        </p:nvSpPr>
        <p:spPr/>
        <p:txBody>
          <a:bodyPr/>
          <a:lstStyle/>
          <a:p>
            <a:fld id="{1BD90C89-BB05-D647-8C9B-C2376028CB3D}" type="slidenum">
              <a:rPr lang="en-CA" smtClean="0"/>
              <a:t>24</a:t>
            </a:fld>
            <a:endParaRPr lang="en-CA"/>
          </a:p>
        </p:txBody>
      </p:sp>
    </p:spTree>
    <p:extLst>
      <p:ext uri="{BB962C8B-B14F-4D97-AF65-F5344CB8AC3E}">
        <p14:creationId xmlns:p14="http://schemas.microsoft.com/office/powerpoint/2010/main" val="2211033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A4FEDF-0F5D-4FA9-BC28-93A53639BA03}"/>
              </a:ext>
            </a:extLst>
          </p:cNvPr>
          <p:cNvSpPr>
            <a:spLocks noGrp="1"/>
          </p:cNvSpPr>
          <p:nvPr>
            <p:ph type="sldNum" sz="quarter" idx="12"/>
          </p:nvPr>
        </p:nvSpPr>
        <p:spPr/>
        <p:txBody>
          <a:bodyPr/>
          <a:lstStyle/>
          <a:p>
            <a:fld id="{1BD90C89-BB05-D647-8C9B-C2376028CB3D}" type="slidenum">
              <a:rPr lang="en-CA" smtClean="0"/>
              <a:t>25</a:t>
            </a:fld>
            <a:endParaRPr lang="en-CA"/>
          </a:p>
        </p:txBody>
      </p:sp>
      <p:pic>
        <p:nvPicPr>
          <p:cNvPr id="6" name="Graphic 5" descr="Thought bubble with solid fill">
            <a:extLst>
              <a:ext uri="{FF2B5EF4-FFF2-40B4-BE49-F238E27FC236}">
                <a16:creationId xmlns:a16="http://schemas.microsoft.com/office/drawing/2014/main" id="{238B990A-A697-472A-94F5-5245CA0A00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2097" y="501172"/>
            <a:ext cx="5352855" cy="5352855"/>
          </a:xfrm>
          <a:prstGeom prst="rect">
            <a:avLst/>
          </a:prstGeom>
        </p:spPr>
      </p:pic>
      <p:sp>
        <p:nvSpPr>
          <p:cNvPr id="9" name="TextBox 8">
            <a:extLst>
              <a:ext uri="{FF2B5EF4-FFF2-40B4-BE49-F238E27FC236}">
                <a16:creationId xmlns:a16="http://schemas.microsoft.com/office/drawing/2014/main" id="{25BBD58C-FFA5-454B-9F49-6692589C946F}"/>
              </a:ext>
            </a:extLst>
          </p:cNvPr>
          <p:cNvSpPr txBox="1"/>
          <p:nvPr/>
        </p:nvSpPr>
        <p:spPr>
          <a:xfrm>
            <a:off x="4355184" y="2243579"/>
            <a:ext cx="3205113" cy="769441"/>
          </a:xfrm>
          <a:prstGeom prst="rect">
            <a:avLst/>
          </a:prstGeom>
          <a:noFill/>
        </p:spPr>
        <p:txBody>
          <a:bodyPr wrap="square" rtlCol="0">
            <a:spAutoFit/>
          </a:bodyPr>
          <a:lstStyle/>
          <a:p>
            <a:pPr algn="ctr"/>
            <a:r>
              <a:rPr lang="en-CA" sz="4400" b="1" dirty="0">
                <a:solidFill>
                  <a:srgbClr val="6D247A"/>
                </a:solidFill>
                <a:latin typeface="Calibri" panose="020F0502020204030204" pitchFamily="34" charset="0"/>
                <a:ea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337893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AC61-56BE-71DD-A230-7860CD8E2091}"/>
              </a:ext>
            </a:extLst>
          </p:cNvPr>
          <p:cNvSpPr>
            <a:spLocks noGrp="1"/>
          </p:cNvSpPr>
          <p:nvPr>
            <p:ph type="title"/>
          </p:nvPr>
        </p:nvSpPr>
        <p:spPr>
          <a:xfrm>
            <a:off x="619126" y="369695"/>
            <a:ext cx="8570912" cy="989849"/>
          </a:xfrm>
        </p:spPr>
        <p:txBody>
          <a:bodyPr/>
          <a:lstStyle/>
          <a:p>
            <a:r>
              <a:rPr lang="en-US" dirty="0">
                <a:latin typeface="Calibri"/>
                <a:cs typeface="Arial"/>
              </a:rPr>
              <a:t>Background – cont’d.</a:t>
            </a:r>
            <a:endParaRPr lang="en-US" dirty="0">
              <a:latin typeface="Calibri"/>
            </a:endParaRPr>
          </a:p>
        </p:txBody>
      </p:sp>
      <p:sp>
        <p:nvSpPr>
          <p:cNvPr id="3" name="Content Placeholder 2">
            <a:extLst>
              <a:ext uri="{FF2B5EF4-FFF2-40B4-BE49-F238E27FC236}">
                <a16:creationId xmlns:a16="http://schemas.microsoft.com/office/drawing/2014/main" id="{1A9C193F-27D2-AA5D-DEEC-E0F4456EE5C1}"/>
              </a:ext>
            </a:extLst>
          </p:cNvPr>
          <p:cNvSpPr>
            <a:spLocks noGrp="1"/>
          </p:cNvSpPr>
          <p:nvPr>
            <p:ph idx="1"/>
          </p:nvPr>
        </p:nvSpPr>
        <p:spPr>
          <a:xfrm>
            <a:off x="619126" y="1186675"/>
            <a:ext cx="10702183" cy="4806705"/>
          </a:xfrm>
        </p:spPr>
        <p:txBody>
          <a:bodyPr vert="horz" lIns="91440" tIns="45720" rIns="91440" bIns="45720" rtlCol="0" anchor="t">
            <a:noAutofit/>
          </a:bodyPr>
          <a:lstStyle/>
          <a:p>
            <a:pPr marL="173038" lvl="1" indent="-173038" fontAlgn="base">
              <a:spcBef>
                <a:spcPts val="1600"/>
              </a:spcBef>
              <a:spcAft>
                <a:spcPts val="600"/>
              </a:spcAft>
              <a:buFont typeface="Arial" panose="020B0604020202020204" pitchFamily="34" charset="0"/>
              <a:buChar char="•"/>
            </a:pPr>
            <a:r>
              <a:rPr lang="en-US" sz="2000" dirty="0">
                <a:latin typeface="Calibri"/>
                <a:cs typeface="Calibri"/>
              </a:rPr>
              <a:t>UTAPS is for domestic students only</a:t>
            </a:r>
          </a:p>
          <a:p>
            <a:pPr marL="173038" lvl="1" indent="-173038" fontAlgn="base">
              <a:spcBef>
                <a:spcPts val="1600"/>
              </a:spcBef>
              <a:spcAft>
                <a:spcPts val="600"/>
              </a:spcAft>
              <a:buFont typeface="Arial" panose="020B0604020202020204" pitchFamily="34" charset="0"/>
              <a:buChar char="•"/>
            </a:pPr>
            <a:r>
              <a:rPr lang="en-US" sz="2000" dirty="0">
                <a:latin typeface="Calibri"/>
                <a:cs typeface="Calibri"/>
              </a:rPr>
              <a:t>OSAP recipients (i.e., Ontario residents) were automatically considered  </a:t>
            </a:r>
          </a:p>
          <a:p>
            <a:pPr marL="173038" lvl="1" indent="-173038" fontAlgn="base">
              <a:spcBef>
                <a:spcPts val="1600"/>
              </a:spcBef>
              <a:spcAft>
                <a:spcPts val="600"/>
              </a:spcAft>
              <a:buFont typeface="Arial" panose="020B0604020202020204" pitchFamily="34" charset="0"/>
              <a:buChar char="•"/>
            </a:pPr>
            <a:r>
              <a:rPr lang="en-US" sz="2000" dirty="0">
                <a:latin typeface="Calibri"/>
                <a:cs typeface="Calibri"/>
              </a:rPr>
              <a:t>Government student aid recipients from other Canadian provinces and territories, and students receiving Indigenous education funding (i.e., sponsorship funding) applied for UTAPS</a:t>
            </a:r>
          </a:p>
          <a:p>
            <a:pPr marL="173038" lvl="1" indent="-173038" fontAlgn="base">
              <a:spcBef>
                <a:spcPts val="1600"/>
              </a:spcBef>
              <a:spcAft>
                <a:spcPts val="600"/>
              </a:spcAft>
              <a:buFont typeface="Arial" panose="020B0604020202020204" pitchFamily="34" charset="0"/>
              <a:buChar char="•"/>
            </a:pPr>
            <a:r>
              <a:rPr lang="en-US" sz="2000" dirty="0">
                <a:latin typeface="Calibri"/>
                <a:cs typeface="Calibri"/>
              </a:rPr>
              <a:t>OSAP need assessment (with modifications) was used to calculate UTAPS grants, which fund unmet need. Ontario and out-of-province students are assessed using the same methodology</a:t>
            </a:r>
          </a:p>
          <a:p>
            <a:pPr marL="173038" lvl="1" indent="-173038" fontAlgn="base">
              <a:spcBef>
                <a:spcPts val="1600"/>
              </a:spcBef>
              <a:spcAft>
                <a:spcPts val="600"/>
              </a:spcAft>
              <a:buFont typeface="Arial" panose="020B0604020202020204" pitchFamily="34" charset="0"/>
              <a:buChar char="•"/>
            </a:pPr>
            <a:r>
              <a:rPr lang="en-US" sz="2000" dirty="0">
                <a:latin typeface="Calibri"/>
                <a:cs typeface="Calibri"/>
              </a:rPr>
              <a:t>International students and domestic students not in receipt of government student aid are not eligible</a:t>
            </a:r>
          </a:p>
          <a:p>
            <a:pPr marL="666750" lvl="1" indent="-342900">
              <a:lnSpc>
                <a:spcPct val="90000"/>
              </a:lnSpc>
              <a:spcBef>
                <a:spcPts val="0"/>
              </a:spcBef>
              <a:spcAft>
                <a:spcPts val="600"/>
              </a:spcAft>
              <a:buFont typeface="Arial,Sans-Serif" panose="020B0604020202020204" pitchFamily="34" charset="0"/>
            </a:pPr>
            <a:endParaRPr lang="en-US" sz="1800" dirty="0">
              <a:latin typeface="Calibri"/>
              <a:ea typeface="Calibri"/>
              <a:cs typeface="Arial"/>
            </a:endParaRPr>
          </a:p>
          <a:p>
            <a:pPr marL="666750" lvl="1" indent="-342900">
              <a:lnSpc>
                <a:spcPct val="90000"/>
              </a:lnSpc>
              <a:spcBef>
                <a:spcPts val="0"/>
              </a:spcBef>
              <a:spcAft>
                <a:spcPts val="600"/>
              </a:spcAft>
              <a:buFont typeface="Arial,Sans-Serif" panose="020B0604020202020204" pitchFamily="34" charset="0"/>
            </a:pPr>
            <a:endParaRPr lang="en-US" sz="1800" dirty="0">
              <a:latin typeface="Calibri"/>
              <a:ea typeface="Calibri"/>
              <a:cs typeface="Calibri"/>
            </a:endParaRPr>
          </a:p>
        </p:txBody>
      </p:sp>
      <p:sp>
        <p:nvSpPr>
          <p:cNvPr id="4" name="Slide Number Placeholder 3">
            <a:extLst>
              <a:ext uri="{FF2B5EF4-FFF2-40B4-BE49-F238E27FC236}">
                <a16:creationId xmlns:a16="http://schemas.microsoft.com/office/drawing/2014/main" id="{BFFB3C2A-D368-EEA9-F1AB-3A24D36DDCFE}"/>
              </a:ext>
            </a:extLst>
          </p:cNvPr>
          <p:cNvSpPr>
            <a:spLocks noGrp="1"/>
          </p:cNvSpPr>
          <p:nvPr>
            <p:ph type="sldNum" sz="quarter" idx="12"/>
          </p:nvPr>
        </p:nvSpPr>
        <p:spPr/>
        <p:txBody>
          <a:bodyPr/>
          <a:lstStyle/>
          <a:p>
            <a:fld id="{1BD90C89-BB05-D647-8C9B-C2376028CB3D}" type="slidenum">
              <a:rPr lang="en-CA" smtClean="0"/>
              <a:t>3</a:t>
            </a:fld>
            <a:endParaRPr lang="en-CA"/>
          </a:p>
        </p:txBody>
      </p:sp>
    </p:spTree>
    <p:extLst>
      <p:ext uri="{BB962C8B-B14F-4D97-AF65-F5344CB8AC3E}">
        <p14:creationId xmlns:p14="http://schemas.microsoft.com/office/powerpoint/2010/main" val="289175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9E59-0DE9-DE33-FAF4-B85918056A38}"/>
              </a:ext>
            </a:extLst>
          </p:cNvPr>
          <p:cNvSpPr>
            <a:spLocks noGrp="1"/>
          </p:cNvSpPr>
          <p:nvPr>
            <p:ph type="title"/>
          </p:nvPr>
        </p:nvSpPr>
        <p:spPr>
          <a:xfrm>
            <a:off x="476249" y="262216"/>
            <a:ext cx="8570912" cy="989849"/>
          </a:xfrm>
        </p:spPr>
        <p:txBody>
          <a:bodyPr/>
          <a:lstStyle/>
          <a:p>
            <a:r>
              <a:rPr lang="en-US" dirty="0">
                <a:latin typeface="Calibri"/>
                <a:cs typeface="Calibri"/>
              </a:rPr>
              <a:t>Background – cont’d.</a:t>
            </a:r>
          </a:p>
        </p:txBody>
      </p:sp>
      <p:sp>
        <p:nvSpPr>
          <p:cNvPr id="3" name="Content Placeholder 2">
            <a:extLst>
              <a:ext uri="{FF2B5EF4-FFF2-40B4-BE49-F238E27FC236}">
                <a16:creationId xmlns:a16="http://schemas.microsoft.com/office/drawing/2014/main" id="{78DA363E-E5D3-D62B-6CA1-FDA400A736EB}"/>
              </a:ext>
            </a:extLst>
          </p:cNvPr>
          <p:cNvSpPr>
            <a:spLocks noGrp="1"/>
          </p:cNvSpPr>
          <p:nvPr>
            <p:ph idx="1"/>
          </p:nvPr>
        </p:nvSpPr>
        <p:spPr>
          <a:xfrm>
            <a:off x="476249" y="1053058"/>
            <a:ext cx="11429999" cy="5441433"/>
          </a:xfrm>
        </p:spPr>
        <p:txBody>
          <a:bodyPr vert="horz" lIns="91440" tIns="45720" rIns="91440" bIns="45720" rtlCol="0" anchor="t">
            <a:noAutofit/>
          </a:bodyPr>
          <a:lstStyle/>
          <a:p>
            <a:pPr fontAlgn="base"/>
            <a:r>
              <a:rPr lang="en-US" sz="2000" dirty="0">
                <a:latin typeface="Calibri"/>
                <a:ea typeface="+mn-lt"/>
                <a:cs typeface="+mn-lt"/>
              </a:rPr>
              <a:t>OSAP funding is a combination of loans and grants from Ontario and Canada. Each </a:t>
            </a:r>
            <a:r>
              <a:rPr lang="en-CA" sz="2000" dirty="0">
                <a:latin typeface="Calibri"/>
                <a:ea typeface="+mn-lt"/>
                <a:cs typeface="+mn-lt"/>
              </a:rPr>
              <a:t>level of government determines its need assessment policy</a:t>
            </a:r>
            <a:endParaRPr lang="en-CA" sz="2000" dirty="0">
              <a:latin typeface="Calibri"/>
              <a:ea typeface="Calibri"/>
              <a:cs typeface="Calibri"/>
            </a:endParaRPr>
          </a:p>
          <a:p>
            <a:r>
              <a:rPr lang="en-CA" sz="2000" b="0" i="0" u="none" strike="noStrike" dirty="0">
                <a:effectLst/>
                <a:latin typeface="Calibri"/>
                <a:ea typeface="Calibri"/>
                <a:cs typeface="Calibri"/>
              </a:rPr>
              <a:t>Annual </a:t>
            </a:r>
            <a:r>
              <a:rPr lang="en-CA" sz="2000" dirty="0">
                <a:latin typeface="Calibri"/>
                <a:ea typeface="Calibri"/>
                <a:cs typeface="Calibri"/>
              </a:rPr>
              <a:t>policy changes may</a:t>
            </a:r>
            <a:r>
              <a:rPr lang="en-CA" sz="2000" b="0" i="0" u="none" strike="noStrike" dirty="0">
                <a:effectLst/>
                <a:latin typeface="Calibri"/>
                <a:ea typeface="Calibri"/>
                <a:cs typeface="Calibri"/>
              </a:rPr>
              <a:t> </a:t>
            </a:r>
            <a:r>
              <a:rPr lang="en-CA" sz="2000" dirty="0">
                <a:latin typeface="Calibri"/>
                <a:ea typeface="Calibri"/>
                <a:cs typeface="Calibri"/>
              </a:rPr>
              <a:t>cause unmet need variability from one year to the next, which impacts annual</a:t>
            </a:r>
            <a:r>
              <a:rPr lang="en-CA" sz="2000" b="0" i="0" u="none" strike="noStrike" dirty="0">
                <a:effectLst/>
                <a:latin typeface="Calibri"/>
                <a:ea typeface="Calibri"/>
                <a:cs typeface="Calibri"/>
              </a:rPr>
              <a:t> UTAPS expenditures</a:t>
            </a:r>
            <a:endParaRPr lang="en-US" sz="2000" b="0" i="0" dirty="0">
              <a:effectLst/>
              <a:latin typeface="Calibri"/>
              <a:ea typeface="Calibri"/>
              <a:cs typeface="Calibri"/>
            </a:endParaRPr>
          </a:p>
          <a:p>
            <a:pPr fontAlgn="base"/>
            <a:r>
              <a:rPr lang="en-US" sz="2000" b="0" i="0" u="none" strike="noStrike" dirty="0">
                <a:effectLst/>
                <a:latin typeface="Calibri"/>
                <a:ea typeface="Calibri"/>
                <a:cs typeface="Calibri"/>
              </a:rPr>
              <a:t>Annually,</a:t>
            </a:r>
            <a:r>
              <a:rPr lang="en-US" sz="2000" dirty="0">
                <a:latin typeface="Calibri"/>
                <a:ea typeface="Calibri"/>
                <a:cs typeface="Calibri"/>
              </a:rPr>
              <a:t> </a:t>
            </a:r>
            <a:r>
              <a:rPr lang="en-US" sz="2000" b="0" i="0" u="none" strike="noStrike" dirty="0">
                <a:effectLst/>
                <a:latin typeface="Calibri"/>
                <a:ea typeface="Calibri"/>
                <a:cs typeface="Calibri"/>
              </a:rPr>
              <a:t>staff in the University Registrar’s Office and Planning and Budget review and analyze OSAP policy changes for the upcoming academic year to:</a:t>
            </a:r>
            <a:r>
              <a:rPr lang="en-US" sz="2000" b="0" i="0" dirty="0">
                <a:effectLst/>
                <a:latin typeface="Calibri"/>
                <a:ea typeface="Calibri"/>
                <a:cs typeface="Calibri"/>
              </a:rPr>
              <a:t>​</a:t>
            </a:r>
          </a:p>
          <a:p>
            <a:pPr lvl="1" fontAlgn="base"/>
            <a:r>
              <a:rPr lang="en-US" sz="1800" b="0" i="0" u="none" strike="noStrike" dirty="0">
                <a:effectLst/>
                <a:latin typeface="Calibri"/>
                <a:ea typeface="Calibri"/>
                <a:cs typeface="Calibri"/>
              </a:rPr>
              <a:t>Assess the reasonableness of one government’s policy over another when determining the UTAPS need assessment</a:t>
            </a:r>
            <a:endParaRPr lang="en-US" sz="1800" b="0" i="0" dirty="0">
              <a:effectLst/>
              <a:latin typeface="Calibri"/>
              <a:ea typeface="Calibri"/>
              <a:cs typeface="Calibri"/>
            </a:endParaRPr>
          </a:p>
          <a:p>
            <a:pPr lvl="1" fontAlgn="base"/>
            <a:r>
              <a:rPr lang="en-US" sz="1800" dirty="0">
                <a:latin typeface="Calibri"/>
                <a:ea typeface="Calibri"/>
                <a:cs typeface="Calibri"/>
              </a:rPr>
              <a:t>P</a:t>
            </a:r>
            <a:r>
              <a:rPr lang="en-US" sz="1800" b="0" i="0" u="none" strike="noStrike" dirty="0">
                <a:effectLst/>
                <a:latin typeface="Calibri"/>
                <a:ea typeface="Calibri"/>
                <a:cs typeface="Calibri"/>
              </a:rPr>
              <a:t>roject UTAPS expenditures against the program’s budget</a:t>
            </a:r>
            <a:endParaRPr lang="en-US" sz="1800" b="0" i="0" dirty="0">
              <a:effectLst/>
              <a:latin typeface="Calibri"/>
              <a:ea typeface="Calibri"/>
              <a:cs typeface="Calibri"/>
            </a:endParaRPr>
          </a:p>
          <a:p>
            <a:r>
              <a:rPr lang="en-US" sz="2000" dirty="0">
                <a:latin typeface="Calibri"/>
                <a:ea typeface="Calibri"/>
                <a:cs typeface="Arial"/>
              </a:rPr>
              <a:t>To qualify for a UTAPS grant, domestic government student aid recipients had to have unmet need according to the OSAP need assessment</a:t>
            </a:r>
          </a:p>
          <a:p>
            <a:pPr lvl="1"/>
            <a:r>
              <a:rPr lang="en-US" sz="1800" dirty="0">
                <a:latin typeface="Calibri"/>
                <a:ea typeface="Calibri"/>
                <a:cs typeface="Arial"/>
              </a:rPr>
              <a:t>Unmet need occurred when a student receives the maximum amount of OSAP available but still has financial need above the OSAP funding maximums</a:t>
            </a:r>
          </a:p>
          <a:p>
            <a:pPr marL="518795" lvl="1" indent="-175895">
              <a:buFont typeface="Wingdings" panose="020B0604020202020204" pitchFamily="34" charset="0"/>
              <a:buChar char="Ø"/>
            </a:pPr>
            <a:endParaRPr lang="en-US" sz="1800" dirty="0">
              <a:latin typeface="Calibri"/>
              <a:cs typeface="Arial"/>
            </a:endParaRPr>
          </a:p>
          <a:p>
            <a:pPr marL="172720" indent="-172720"/>
            <a:endParaRPr lang="en-US" sz="1600" dirty="0">
              <a:solidFill>
                <a:srgbClr val="3D3D3D"/>
              </a:solidFill>
              <a:latin typeface="Calibri"/>
              <a:cs typeface="Arial"/>
            </a:endParaRPr>
          </a:p>
          <a:p>
            <a:pPr marL="172720" indent="-172720" fontAlgn="base"/>
            <a:endParaRPr lang="en-US" dirty="0">
              <a:solidFill>
                <a:srgbClr val="000000"/>
              </a:solidFill>
              <a:latin typeface="Arial" panose="020B0604020202020204" pitchFamily="34" charset="0"/>
              <a:ea typeface="Calibri"/>
              <a:cs typeface="Arial" panose="020B0604020202020204" pitchFamily="34" charset="0"/>
            </a:endParaRPr>
          </a:p>
          <a:p>
            <a:pPr marL="172720" indent="-172720"/>
            <a:endParaRPr lang="en-US" dirty="0">
              <a:solidFill>
                <a:srgbClr val="000000"/>
              </a:solidFill>
              <a:latin typeface="Arial" panose="020B0604020202020204" pitchFamily="34" charset="0"/>
              <a:ea typeface="Calibri"/>
              <a:cs typeface="Arial" panose="020B0604020202020204" pitchFamily="34" charset="0"/>
            </a:endParaRPr>
          </a:p>
        </p:txBody>
      </p:sp>
      <p:sp>
        <p:nvSpPr>
          <p:cNvPr id="4" name="Slide Number Placeholder 3">
            <a:extLst>
              <a:ext uri="{FF2B5EF4-FFF2-40B4-BE49-F238E27FC236}">
                <a16:creationId xmlns:a16="http://schemas.microsoft.com/office/drawing/2014/main" id="{59F2386E-2835-9E16-B4A7-FB27209FBBE3}"/>
              </a:ext>
            </a:extLst>
          </p:cNvPr>
          <p:cNvSpPr>
            <a:spLocks noGrp="1"/>
          </p:cNvSpPr>
          <p:nvPr>
            <p:ph type="sldNum" sz="quarter" idx="12"/>
          </p:nvPr>
        </p:nvSpPr>
        <p:spPr/>
        <p:txBody>
          <a:bodyPr/>
          <a:lstStyle/>
          <a:p>
            <a:fld id="{1BD90C89-BB05-D647-8C9B-C2376028CB3D}" type="slidenum">
              <a:rPr lang="en-CA" smtClean="0"/>
              <a:t>4</a:t>
            </a:fld>
            <a:endParaRPr lang="en-CA"/>
          </a:p>
        </p:txBody>
      </p:sp>
    </p:spTree>
    <p:extLst>
      <p:ext uri="{BB962C8B-B14F-4D97-AF65-F5344CB8AC3E}">
        <p14:creationId xmlns:p14="http://schemas.microsoft.com/office/powerpoint/2010/main" val="261137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CBEE-7FFD-62DF-24D9-0640CD2921A0}"/>
              </a:ext>
            </a:extLst>
          </p:cNvPr>
          <p:cNvSpPr>
            <a:spLocks noGrp="1"/>
          </p:cNvSpPr>
          <p:nvPr>
            <p:ph type="title"/>
          </p:nvPr>
        </p:nvSpPr>
        <p:spPr>
          <a:xfrm>
            <a:off x="381001" y="441326"/>
            <a:ext cx="8570912" cy="619716"/>
          </a:xfrm>
        </p:spPr>
        <p:txBody>
          <a:bodyPr/>
          <a:lstStyle/>
          <a:p>
            <a:r>
              <a:rPr lang="en-US" dirty="0">
                <a:latin typeface="Calibri"/>
                <a:cs typeface="Calibri"/>
              </a:rPr>
              <a:t>Challenges with UTAPS </a:t>
            </a:r>
            <a:endParaRPr lang="en-US" dirty="0"/>
          </a:p>
        </p:txBody>
      </p:sp>
      <p:sp>
        <p:nvSpPr>
          <p:cNvPr id="3" name="Content Placeholder 2">
            <a:extLst>
              <a:ext uri="{FF2B5EF4-FFF2-40B4-BE49-F238E27FC236}">
                <a16:creationId xmlns:a16="http://schemas.microsoft.com/office/drawing/2014/main" id="{BF76212C-2DBD-F437-A49D-8E4B8E3F1B24}"/>
              </a:ext>
            </a:extLst>
          </p:cNvPr>
          <p:cNvSpPr>
            <a:spLocks noGrp="1"/>
          </p:cNvSpPr>
          <p:nvPr>
            <p:ph idx="1"/>
          </p:nvPr>
        </p:nvSpPr>
        <p:spPr>
          <a:xfrm>
            <a:off x="476249" y="1061041"/>
            <a:ext cx="10910777" cy="4890976"/>
          </a:xfrm>
        </p:spPr>
        <p:txBody>
          <a:bodyPr vert="horz" lIns="91440" tIns="45720" rIns="91440" bIns="45720" rtlCol="0" anchor="t">
            <a:normAutofit/>
          </a:bodyPr>
          <a:lstStyle/>
          <a:p>
            <a:pPr marL="457200" indent="-457200">
              <a:buFont typeface="+mj-lt"/>
              <a:buAutoNum type="arabicPeriod"/>
            </a:pPr>
            <a:r>
              <a:rPr lang="en-US" sz="2000" dirty="0">
                <a:latin typeface="Calibri" panose="020F0502020204030204" pitchFamily="34" charset="0"/>
                <a:ea typeface="Calibri"/>
                <a:cs typeface="Calibri" panose="020F0502020204030204" pitchFamily="34" charset="0"/>
              </a:rPr>
              <a:t>Sensitivity to government decision-making and timelines</a:t>
            </a:r>
            <a:endParaRPr lang="en-US" sz="2000" dirty="0">
              <a:latin typeface="Calibri" panose="020F0502020204030204" pitchFamily="34" charset="0"/>
              <a:cs typeface="Calibri" panose="020F0502020204030204" pitchFamily="34" charset="0"/>
            </a:endParaRPr>
          </a:p>
          <a:p>
            <a:pPr marL="623888" lvl="1" fontAlgn="base"/>
            <a:r>
              <a:rPr lang="en-US" sz="1800" b="0" i="0" u="none" strike="noStrike" dirty="0">
                <a:effectLst/>
                <a:latin typeface="Calibri"/>
                <a:ea typeface="Calibri"/>
                <a:cs typeface="Calibri"/>
              </a:rPr>
              <a:t>UTAPS budget is set months before OSAP policy changes are announced</a:t>
            </a:r>
            <a:endParaRPr lang="en-US" sz="1800" dirty="0">
              <a:latin typeface="Calibri"/>
              <a:ea typeface="Calibri"/>
              <a:cs typeface="Calibri"/>
            </a:endParaRPr>
          </a:p>
          <a:p>
            <a:pPr marL="623888" lvl="1" fontAlgn="base"/>
            <a:r>
              <a:rPr lang="en-US" sz="1800" dirty="0">
                <a:latin typeface="Calibri"/>
                <a:ea typeface="Calibri"/>
                <a:cs typeface="Calibri"/>
              </a:rPr>
              <a:t>OSAP policy changes impact student need/unmet need, and ultimately, UTAPS expenditures</a:t>
            </a:r>
          </a:p>
          <a:p>
            <a:pPr marL="623888" lvl="1" fontAlgn="base"/>
            <a:r>
              <a:rPr lang="en-CA" sz="1800" dirty="0">
                <a:latin typeface="Calibri"/>
                <a:ea typeface="Calibri"/>
                <a:cs typeface="Calibri"/>
              </a:rPr>
              <a:t>To ensure financially needy students received UTAPS, in some years UofT provided in-year top-ups to UTAPS grant funding, regardless of the OSAP need assessment</a:t>
            </a:r>
            <a:endParaRPr lang="en-US" sz="1800" dirty="0">
              <a:latin typeface="Calibri"/>
              <a:ea typeface="Calibri"/>
              <a:cs typeface="Calibri"/>
            </a:endParaRPr>
          </a:p>
          <a:p>
            <a:pPr marL="0" indent="0">
              <a:buNone/>
            </a:pPr>
            <a:endParaRPr lang="en-CA" sz="1800" dirty="0">
              <a:latin typeface="Calibri"/>
              <a:ea typeface="+mn-lt"/>
              <a:cs typeface="Calibri"/>
            </a:endParaRPr>
          </a:p>
          <a:p>
            <a:pPr marL="457200" indent="-457200">
              <a:buFont typeface="+mj-lt"/>
              <a:buAutoNum type="arabicPeriod" startAt="2"/>
            </a:pPr>
            <a:r>
              <a:rPr lang="en-US" sz="2000" dirty="0">
                <a:latin typeface="Calibri"/>
                <a:ea typeface="+mn-lt"/>
                <a:cs typeface="+mn-lt"/>
              </a:rPr>
              <a:t>Timing of UTAPS does not allow for advanced planning </a:t>
            </a:r>
            <a:endParaRPr lang="en-US" sz="2000" dirty="0">
              <a:latin typeface="Calibri"/>
              <a:cs typeface="Arial"/>
            </a:endParaRPr>
          </a:p>
          <a:p>
            <a:pPr marL="623888" lvl="1" fontAlgn="base"/>
            <a:r>
              <a:rPr lang="en-US" sz="1800" dirty="0">
                <a:latin typeface="Calibri"/>
                <a:ea typeface="Calibri"/>
                <a:cs typeface="Calibri"/>
              </a:rPr>
              <a:t>UTAPS was designed to be an “advanced planning” tool for students and their families to help them financially plan for the academic year ahead</a:t>
            </a:r>
            <a:endParaRPr lang="en-CA" sz="1800" dirty="0">
              <a:latin typeface="Calibri"/>
              <a:ea typeface="Calibri"/>
              <a:cs typeface="Calibri"/>
            </a:endParaRPr>
          </a:p>
          <a:p>
            <a:pPr marL="623888" lvl="1" fontAlgn="base"/>
            <a:r>
              <a:rPr lang="en-US" sz="1800" dirty="0">
                <a:latin typeface="Calibri"/>
                <a:ea typeface="Calibri"/>
                <a:cs typeface="Calibri"/>
              </a:rPr>
              <a:t>For many years, the UTAPS process occurred in-year, after classes started and after the drop/add date</a:t>
            </a:r>
            <a:endParaRPr lang="en-CA" sz="1800" dirty="0">
              <a:latin typeface="Calibri"/>
              <a:ea typeface="Calibri"/>
              <a:cs typeface="Calibri"/>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C1D24C24-69EB-A577-2BA5-8F800523A981}"/>
              </a:ext>
            </a:extLst>
          </p:cNvPr>
          <p:cNvSpPr>
            <a:spLocks noGrp="1"/>
          </p:cNvSpPr>
          <p:nvPr>
            <p:ph type="sldNum" sz="quarter" idx="12"/>
          </p:nvPr>
        </p:nvSpPr>
        <p:spPr/>
        <p:txBody>
          <a:bodyPr/>
          <a:lstStyle/>
          <a:p>
            <a:fld id="{1BD90C89-BB05-D647-8C9B-C2376028CB3D}" type="slidenum">
              <a:rPr lang="en-CA" smtClean="0"/>
              <a:t>5</a:t>
            </a:fld>
            <a:endParaRPr lang="en-CA"/>
          </a:p>
        </p:txBody>
      </p:sp>
    </p:spTree>
    <p:extLst>
      <p:ext uri="{BB962C8B-B14F-4D97-AF65-F5344CB8AC3E}">
        <p14:creationId xmlns:p14="http://schemas.microsoft.com/office/powerpoint/2010/main" val="35566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F206-2D49-EE25-F41D-BD754AC2CD4A}"/>
              </a:ext>
            </a:extLst>
          </p:cNvPr>
          <p:cNvSpPr>
            <a:spLocks noGrp="1"/>
          </p:cNvSpPr>
          <p:nvPr>
            <p:ph type="title"/>
          </p:nvPr>
        </p:nvSpPr>
        <p:spPr/>
        <p:txBody>
          <a:bodyPr/>
          <a:lstStyle/>
          <a:p>
            <a:r>
              <a:rPr lang="en-US" dirty="0">
                <a:latin typeface="Calibri"/>
                <a:cs typeface="Calibri"/>
              </a:rPr>
              <a:t>Challenges with UTAPS – cont’d.</a:t>
            </a:r>
          </a:p>
        </p:txBody>
      </p:sp>
      <p:sp>
        <p:nvSpPr>
          <p:cNvPr id="3" name="Content Placeholder 2">
            <a:extLst>
              <a:ext uri="{FF2B5EF4-FFF2-40B4-BE49-F238E27FC236}">
                <a16:creationId xmlns:a16="http://schemas.microsoft.com/office/drawing/2014/main" id="{3A6E2B41-224C-B902-7C0F-ABEAE3669D5B}"/>
              </a:ext>
            </a:extLst>
          </p:cNvPr>
          <p:cNvSpPr>
            <a:spLocks noGrp="1"/>
          </p:cNvSpPr>
          <p:nvPr>
            <p:ph idx="1"/>
          </p:nvPr>
        </p:nvSpPr>
        <p:spPr>
          <a:xfrm>
            <a:off x="485774" y="1069237"/>
            <a:ext cx="11069158" cy="4871188"/>
          </a:xfrm>
        </p:spPr>
        <p:txBody>
          <a:bodyPr vert="horz" lIns="91440" tIns="45720" rIns="91440" bIns="45720" rtlCol="0" anchor="t">
            <a:normAutofit/>
          </a:bodyPr>
          <a:lstStyle/>
          <a:p>
            <a:pPr marL="457200" indent="-457200" algn="l" rtl="0" fontAlgn="base">
              <a:buFont typeface="+mj-lt"/>
              <a:buAutoNum type="arabicPeriod" startAt="3"/>
            </a:pPr>
            <a:r>
              <a:rPr lang="en-US" sz="2000" b="0" i="0" u="none" strike="noStrike" dirty="0">
                <a:effectLst/>
                <a:latin typeface="Calibri" panose="020F0502020204030204" pitchFamily="34" charset="0"/>
                <a:ea typeface="Calibri"/>
                <a:cs typeface="Calibri" panose="020F0502020204030204" pitchFamily="34" charset="0"/>
              </a:rPr>
              <a:t>Lack of transparency</a:t>
            </a:r>
            <a:r>
              <a:rPr lang="en-US" sz="2000" b="0" i="0" dirty="0">
                <a:effectLst/>
                <a:latin typeface="Calibri" panose="020F0502020204030204" pitchFamily="34" charset="0"/>
                <a:ea typeface="Calibri"/>
                <a:cs typeface="Calibri" panose="020F0502020204030204" pitchFamily="34" charset="0"/>
              </a:rPr>
              <a:t>​</a:t>
            </a:r>
          </a:p>
          <a:p>
            <a:pPr marL="717550" lvl="1" fontAlgn="base"/>
            <a:r>
              <a:rPr lang="en-US" sz="1800" b="0" i="0" u="none" strike="noStrike" dirty="0">
                <a:effectLst/>
                <a:latin typeface="Calibri" panose="020F0502020204030204" pitchFamily="34" charset="0"/>
                <a:ea typeface="Calibri"/>
                <a:cs typeface="Calibri" panose="020F0502020204030204" pitchFamily="34" charset="0"/>
              </a:rPr>
              <a:t>Students </a:t>
            </a:r>
            <a:r>
              <a:rPr lang="en-US" sz="1800" dirty="0">
                <a:latin typeface="Calibri" panose="020F0502020204030204" pitchFamily="34" charset="0"/>
                <a:ea typeface="Calibri"/>
                <a:cs typeface="Calibri" panose="020F0502020204030204" pitchFamily="34" charset="0"/>
              </a:rPr>
              <a:t>didn’t</a:t>
            </a:r>
            <a:r>
              <a:rPr lang="en-US" sz="1800" b="0" i="0" u="none" strike="noStrike" dirty="0">
                <a:effectLst/>
                <a:latin typeface="Calibri" panose="020F0502020204030204" pitchFamily="34" charset="0"/>
                <a:ea typeface="Calibri"/>
                <a:cs typeface="Calibri" panose="020F0502020204030204" pitchFamily="34" charset="0"/>
              </a:rPr>
              <a:t> know …</a:t>
            </a:r>
            <a:r>
              <a:rPr lang="en-US" sz="1800" b="0" i="0" dirty="0">
                <a:effectLst/>
                <a:latin typeface="Calibri" panose="020F0502020204030204" pitchFamily="34" charset="0"/>
                <a:ea typeface="Calibri"/>
                <a:cs typeface="Calibri" panose="020F0502020204030204" pitchFamily="34" charset="0"/>
              </a:rPr>
              <a:t>​</a:t>
            </a:r>
          </a:p>
          <a:p>
            <a:pPr marL="1081088" lvl="2" indent="-285750" fontAlgn="base"/>
            <a:r>
              <a:rPr lang="en-US" sz="1600" b="0" i="0" u="none" strike="noStrike" dirty="0">
                <a:effectLst/>
                <a:latin typeface="Calibri" panose="020F0502020204030204" pitchFamily="34" charset="0"/>
                <a:ea typeface="Calibri"/>
                <a:cs typeface="Calibri" panose="020F0502020204030204" pitchFamily="34" charset="0"/>
              </a:rPr>
              <a:t>How UTAPS is calculated.</a:t>
            </a:r>
            <a:endParaRPr lang="en-US" sz="1600" b="0" i="0" dirty="0">
              <a:effectLst/>
              <a:latin typeface="Calibri" panose="020F0502020204030204" pitchFamily="34" charset="0"/>
              <a:ea typeface="Calibri"/>
              <a:cs typeface="Calibri" panose="020F0502020204030204" pitchFamily="34" charset="0"/>
            </a:endParaRPr>
          </a:p>
          <a:p>
            <a:pPr marL="1081088" lvl="2" indent="-285750" fontAlgn="base"/>
            <a:r>
              <a:rPr lang="en-US" sz="1600" b="0" i="0" u="none" strike="noStrike" dirty="0">
                <a:effectLst/>
                <a:latin typeface="Calibri" panose="020F0502020204030204" pitchFamily="34" charset="0"/>
                <a:ea typeface="Calibri"/>
                <a:cs typeface="Calibri" panose="020F0502020204030204" pitchFamily="34" charset="0"/>
              </a:rPr>
              <a:t>Whether they’re eligible.</a:t>
            </a:r>
            <a:endParaRPr lang="en-US" sz="1600" b="0" i="0" dirty="0">
              <a:effectLst/>
              <a:latin typeface="Calibri" panose="020F0502020204030204" pitchFamily="34" charset="0"/>
              <a:ea typeface="Calibri"/>
              <a:cs typeface="Calibri" panose="020F0502020204030204" pitchFamily="34" charset="0"/>
            </a:endParaRPr>
          </a:p>
          <a:p>
            <a:pPr marL="1081088" lvl="2" indent="-285750" fontAlgn="base"/>
            <a:r>
              <a:rPr lang="en-US" sz="1600" b="0" i="0" u="none" strike="noStrike" dirty="0">
                <a:effectLst/>
                <a:latin typeface="Calibri" panose="020F0502020204030204" pitchFamily="34" charset="0"/>
                <a:ea typeface="Calibri"/>
                <a:cs typeface="Calibri" panose="020F0502020204030204" pitchFamily="34" charset="0"/>
              </a:rPr>
              <a:t>How much they will receive (eligible students)</a:t>
            </a:r>
            <a:endParaRPr lang="en-US" sz="1600" b="0" i="0" dirty="0">
              <a:effectLst/>
              <a:latin typeface="Calibri" panose="020F0502020204030204" pitchFamily="34" charset="0"/>
              <a:ea typeface="Calibri"/>
              <a:cs typeface="Calibri" panose="020F0502020204030204" pitchFamily="34" charset="0"/>
            </a:endParaRPr>
          </a:p>
          <a:p>
            <a:pPr marL="1081088" lvl="2" indent="-285750" fontAlgn="base"/>
            <a:r>
              <a:rPr lang="en-US" sz="1600" b="0" i="0" u="none" strike="noStrike" dirty="0">
                <a:effectLst/>
                <a:latin typeface="Calibri" panose="020F0502020204030204" pitchFamily="34" charset="0"/>
                <a:ea typeface="Calibri"/>
                <a:cs typeface="Calibri" panose="020F0502020204030204" pitchFamily="34" charset="0"/>
              </a:rPr>
              <a:t>When they will receive it</a:t>
            </a:r>
            <a:endParaRPr lang="en-US" sz="1600" b="0" i="0" dirty="0">
              <a:effectLst/>
              <a:latin typeface="Calibri" panose="020F0502020204030204" pitchFamily="34" charset="0"/>
              <a:ea typeface="Calibri"/>
              <a:cs typeface="Calibri" panose="020F0502020204030204" pitchFamily="34" charset="0"/>
            </a:endParaRPr>
          </a:p>
          <a:p>
            <a:pPr marL="457200" indent="-457200">
              <a:buFont typeface="+mj-lt"/>
              <a:buAutoNum type="arabicPeriod" startAt="4"/>
            </a:pPr>
            <a:r>
              <a:rPr lang="en-US" sz="2000" dirty="0">
                <a:latin typeface="Calibri" panose="020F0502020204030204" pitchFamily="34" charset="0"/>
                <a:ea typeface="+mn-lt"/>
                <a:cs typeface="Calibri" panose="020F0502020204030204" pitchFamily="34" charset="0"/>
              </a:rPr>
              <a:t>Accessibility and equity </a:t>
            </a:r>
          </a:p>
          <a:p>
            <a:pPr marL="717550" lvl="1" indent="-177800"/>
            <a:r>
              <a:rPr lang="en-US" sz="1800" dirty="0">
                <a:latin typeface="Calibri" panose="020F0502020204030204" pitchFamily="34" charset="0"/>
                <a:cs typeface="Calibri" panose="020F0502020204030204" pitchFamily="34" charset="0"/>
              </a:rPr>
              <a:t>Only about 22%-25% of OSAP recipients received UTAPS </a:t>
            </a:r>
            <a:endParaRPr lang="en-US" sz="1800" dirty="0">
              <a:latin typeface="Calibri" panose="020F0502020204030204" pitchFamily="34" charset="0"/>
              <a:ea typeface="Calibri"/>
              <a:cs typeface="Calibri" panose="020F0502020204030204" pitchFamily="34" charset="0"/>
            </a:endParaRPr>
          </a:p>
          <a:p>
            <a:pPr marL="717550" lvl="1" indent="-177800"/>
            <a:r>
              <a:rPr lang="en-US" sz="1800" dirty="0">
                <a:latin typeface="Calibri" panose="020F0502020204030204" pitchFamily="34" charset="0"/>
                <a:cs typeface="Calibri" panose="020F0502020204030204" pitchFamily="34" charset="0"/>
              </a:rPr>
              <a:t>Students in high-cost programs are more likely to receive UTAPS than those in regular fee programs</a:t>
            </a:r>
          </a:p>
          <a:p>
            <a:pPr marL="1081088" lvl="2" indent="-285750"/>
            <a:r>
              <a:rPr lang="en-US" sz="1600" dirty="0">
                <a:latin typeface="Calibri" panose="020F0502020204030204" pitchFamily="34" charset="0"/>
                <a:cs typeface="Calibri" panose="020F0502020204030204" pitchFamily="34" charset="0"/>
              </a:rPr>
              <a:t>High-cost programs (e.g., engineering): education costs &gt; max OSAP available</a:t>
            </a:r>
            <a:endParaRPr lang="en-US" sz="1600" dirty="0">
              <a:latin typeface="Calibri" panose="020F0502020204030204" pitchFamily="34" charset="0"/>
              <a:ea typeface="Calibri"/>
              <a:cs typeface="Calibri" panose="020F0502020204030204" pitchFamily="34" charset="0"/>
            </a:endParaRPr>
          </a:p>
          <a:p>
            <a:pPr marL="1081088" lvl="2" indent="-285750"/>
            <a:r>
              <a:rPr lang="en-US" sz="1600" dirty="0">
                <a:latin typeface="Calibri" panose="020F0502020204030204" pitchFamily="34" charset="0"/>
                <a:cs typeface="Calibri" panose="020F0502020204030204" pitchFamily="34" charset="0"/>
              </a:rPr>
              <a:t>Regular fee programs (e.g., history): education costs &lt; max OSAP available </a:t>
            </a:r>
          </a:p>
          <a:p>
            <a:pPr marL="717550" lvl="1" indent="-177800"/>
            <a:r>
              <a:rPr lang="en-US" sz="1800" dirty="0">
                <a:latin typeface="Calibri" panose="020F0502020204030204" pitchFamily="34" charset="0"/>
                <a:cs typeface="Calibri" panose="020F0502020204030204" pitchFamily="34" charset="0"/>
              </a:rPr>
              <a:t>As per Ministry data, U of T has a higher percentage of direct entry students from low-income families (gross income &lt; $70k) than other Ontario universities. Most of these students are in regular fee programs</a:t>
            </a:r>
          </a:p>
          <a:p>
            <a:pPr marL="0" indent="0">
              <a:buNone/>
            </a:pPr>
            <a:endParaRPr lang="en-US" dirty="0">
              <a:solidFill>
                <a:srgbClr val="000000"/>
              </a:solidFill>
              <a:latin typeface="Arial" panose="020B0604020202020204"/>
              <a:cs typeface="Arial" panose="020B0604020202020204"/>
            </a:endParaRPr>
          </a:p>
        </p:txBody>
      </p:sp>
      <p:sp>
        <p:nvSpPr>
          <p:cNvPr id="4" name="Slide Number Placeholder 3">
            <a:extLst>
              <a:ext uri="{FF2B5EF4-FFF2-40B4-BE49-F238E27FC236}">
                <a16:creationId xmlns:a16="http://schemas.microsoft.com/office/drawing/2014/main" id="{471A9AF2-CFED-B84A-1724-935A81A0FFF1}"/>
              </a:ext>
            </a:extLst>
          </p:cNvPr>
          <p:cNvSpPr>
            <a:spLocks noGrp="1"/>
          </p:cNvSpPr>
          <p:nvPr>
            <p:ph type="sldNum" sz="quarter" idx="12"/>
          </p:nvPr>
        </p:nvSpPr>
        <p:spPr/>
        <p:txBody>
          <a:bodyPr/>
          <a:lstStyle/>
          <a:p>
            <a:fld id="{1BD90C89-BB05-D647-8C9B-C2376028CB3D}" type="slidenum">
              <a:rPr lang="en-CA" smtClean="0"/>
              <a:t>6</a:t>
            </a:fld>
            <a:endParaRPr lang="en-CA"/>
          </a:p>
        </p:txBody>
      </p:sp>
    </p:spTree>
    <p:extLst>
      <p:ext uri="{BB962C8B-B14F-4D97-AF65-F5344CB8AC3E}">
        <p14:creationId xmlns:p14="http://schemas.microsoft.com/office/powerpoint/2010/main" val="218459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AD6F-E431-761F-6975-ADA61F7AF97B}"/>
              </a:ext>
            </a:extLst>
          </p:cNvPr>
          <p:cNvSpPr>
            <a:spLocks noGrp="1"/>
          </p:cNvSpPr>
          <p:nvPr>
            <p:ph type="title"/>
          </p:nvPr>
        </p:nvSpPr>
        <p:spPr>
          <a:xfrm>
            <a:off x="381001" y="203200"/>
            <a:ext cx="8570912" cy="989849"/>
          </a:xfrm>
        </p:spPr>
        <p:txBody>
          <a:bodyPr/>
          <a:lstStyle/>
          <a:p>
            <a:r>
              <a:rPr lang="en-US" dirty="0">
                <a:latin typeface="Calibri"/>
                <a:cs typeface="Arial"/>
              </a:rPr>
              <a:t>Challenges with UTAPS – cont’d.</a:t>
            </a:r>
          </a:p>
        </p:txBody>
      </p:sp>
      <p:sp>
        <p:nvSpPr>
          <p:cNvPr id="3" name="Content Placeholder 2">
            <a:extLst>
              <a:ext uri="{FF2B5EF4-FFF2-40B4-BE49-F238E27FC236}">
                <a16:creationId xmlns:a16="http://schemas.microsoft.com/office/drawing/2014/main" id="{2B46938A-A97C-9466-C3E6-18579B0F0061}"/>
              </a:ext>
            </a:extLst>
          </p:cNvPr>
          <p:cNvSpPr>
            <a:spLocks noGrp="1"/>
          </p:cNvSpPr>
          <p:nvPr>
            <p:ph idx="1"/>
          </p:nvPr>
        </p:nvSpPr>
        <p:spPr>
          <a:xfrm>
            <a:off x="381000" y="849312"/>
            <a:ext cx="11676062" cy="4757738"/>
          </a:xfrm>
        </p:spPr>
        <p:txBody>
          <a:bodyPr vert="horz" lIns="91440" tIns="45720" rIns="91440" bIns="45720" rtlCol="0" anchor="t">
            <a:normAutofit/>
          </a:bodyPr>
          <a:lstStyle/>
          <a:p>
            <a:pPr marL="457200" indent="-457200">
              <a:buFont typeface="+mj-lt"/>
              <a:buAutoNum type="arabicPeriod" startAt="5"/>
            </a:pPr>
            <a:r>
              <a:rPr lang="en-US" sz="2000" dirty="0">
                <a:latin typeface="Calibri"/>
                <a:ea typeface="Calibri"/>
                <a:cs typeface="Calibri"/>
              </a:rPr>
              <a:t>OSAP consents and data use</a:t>
            </a:r>
          </a:p>
          <a:p>
            <a:pPr marL="811213" lvl="1" indent="-285750"/>
            <a:r>
              <a:rPr lang="en-US" sz="1800" dirty="0">
                <a:latin typeface="Calibri"/>
                <a:ea typeface="Calibri"/>
                <a:cs typeface="Calibri"/>
              </a:rPr>
              <a:t>OSAP Application for Full-Time Students limits the use of student-submitted data for purposes other than administration of OSAP </a:t>
            </a:r>
            <a:endParaRPr lang="en-US" sz="1800" dirty="0"/>
          </a:p>
          <a:p>
            <a:pPr marL="811213" lvl="1" indent="-285750"/>
            <a:r>
              <a:rPr lang="en-US" sz="1800" dirty="0">
                <a:latin typeface="Calibri"/>
                <a:ea typeface="Calibri"/>
                <a:cs typeface="Calibri"/>
              </a:rPr>
              <a:t>As a result, de-centralized institutions (e.g., University of Toronto) cannot use OSAP data to better support students</a:t>
            </a:r>
          </a:p>
          <a:p>
            <a:pPr marL="811213" lvl="1" indent="-285750"/>
            <a:r>
              <a:rPr lang="en-US" sz="1800" dirty="0">
                <a:latin typeface="Calibri"/>
                <a:ea typeface="Calibri"/>
                <a:cs typeface="Calibri"/>
              </a:rPr>
              <a:t>Collecting relevant information directly from students through our own internal application allows us to better meet their financial needs</a:t>
            </a: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18C3DE7A-D1C7-384A-FA2B-432367C4483E}"/>
              </a:ext>
            </a:extLst>
          </p:cNvPr>
          <p:cNvSpPr>
            <a:spLocks noGrp="1"/>
          </p:cNvSpPr>
          <p:nvPr>
            <p:ph type="sldNum" sz="quarter" idx="12"/>
          </p:nvPr>
        </p:nvSpPr>
        <p:spPr/>
        <p:txBody>
          <a:bodyPr/>
          <a:lstStyle/>
          <a:p>
            <a:fld id="{1BD90C89-BB05-D647-8C9B-C2376028CB3D}" type="slidenum">
              <a:rPr lang="en-CA" smtClean="0"/>
              <a:t>7</a:t>
            </a:fld>
            <a:endParaRPr lang="en-CA"/>
          </a:p>
        </p:txBody>
      </p:sp>
      <p:pic>
        <p:nvPicPr>
          <p:cNvPr id="5" name="Picture 4" descr="A document with text on it&#10;&#10;Description automatically generated">
            <a:extLst>
              <a:ext uri="{FF2B5EF4-FFF2-40B4-BE49-F238E27FC236}">
                <a16:creationId xmlns:a16="http://schemas.microsoft.com/office/drawing/2014/main" id="{6B137D16-7025-9532-DDC8-9A807DF34BC0}"/>
              </a:ext>
            </a:extLst>
          </p:cNvPr>
          <p:cNvPicPr>
            <a:picLocks noChangeAspect="1"/>
          </p:cNvPicPr>
          <p:nvPr/>
        </p:nvPicPr>
        <p:blipFill>
          <a:blip r:embed="rId2"/>
          <a:stretch>
            <a:fillRect/>
          </a:stretch>
        </p:blipFill>
        <p:spPr>
          <a:xfrm>
            <a:off x="2117148" y="3228181"/>
            <a:ext cx="8783853" cy="3045374"/>
          </a:xfrm>
          <a:prstGeom prst="rect">
            <a:avLst/>
          </a:prstGeom>
        </p:spPr>
      </p:pic>
    </p:spTree>
    <p:extLst>
      <p:ext uri="{BB962C8B-B14F-4D97-AF65-F5344CB8AC3E}">
        <p14:creationId xmlns:p14="http://schemas.microsoft.com/office/powerpoint/2010/main" val="31271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838F-0F1D-6FA0-E89D-3AA4F17382CF}"/>
              </a:ext>
            </a:extLst>
          </p:cNvPr>
          <p:cNvSpPr>
            <a:spLocks noGrp="1"/>
          </p:cNvSpPr>
          <p:nvPr>
            <p:ph type="title"/>
          </p:nvPr>
        </p:nvSpPr>
        <p:spPr>
          <a:xfrm>
            <a:off x="428135" y="243362"/>
            <a:ext cx="11657012" cy="989849"/>
          </a:xfrm>
        </p:spPr>
        <p:txBody>
          <a:bodyPr/>
          <a:lstStyle/>
          <a:p>
            <a:r>
              <a:rPr lang="en-US" dirty="0">
                <a:latin typeface="Calibri"/>
                <a:cs typeface="Calibri"/>
              </a:rPr>
              <a:t>Modernized UTAPS and Financial Aid at U of T – What should it look like? </a:t>
            </a:r>
          </a:p>
        </p:txBody>
      </p:sp>
      <p:sp>
        <p:nvSpPr>
          <p:cNvPr id="3" name="Content Placeholder 2">
            <a:extLst>
              <a:ext uri="{FF2B5EF4-FFF2-40B4-BE49-F238E27FC236}">
                <a16:creationId xmlns:a16="http://schemas.microsoft.com/office/drawing/2014/main" id="{F6C41B76-4C95-763A-A1EA-2C8E9B352191}"/>
              </a:ext>
            </a:extLst>
          </p:cNvPr>
          <p:cNvSpPr>
            <a:spLocks noGrp="1"/>
          </p:cNvSpPr>
          <p:nvPr>
            <p:ph idx="1"/>
          </p:nvPr>
        </p:nvSpPr>
        <p:spPr>
          <a:xfrm>
            <a:off x="497033" y="1082389"/>
            <a:ext cx="10067482" cy="5147426"/>
          </a:xfrm>
        </p:spPr>
        <p:txBody>
          <a:bodyPr vert="horz" lIns="91440" tIns="45720" rIns="91440" bIns="45720" rtlCol="0" anchor="t">
            <a:normAutofit/>
          </a:bodyPr>
          <a:lstStyle/>
          <a:p>
            <a:pPr fontAlgn="base"/>
            <a:r>
              <a:rPr lang="en-CA" sz="2000" b="0" i="0" u="none" strike="noStrike" dirty="0">
                <a:effectLst/>
                <a:latin typeface="Calibri"/>
                <a:ea typeface="Calibri"/>
                <a:cs typeface="Calibri"/>
              </a:rPr>
              <a:t>Predictable model for institutional planning, modelling/forecasting, budgeting</a:t>
            </a:r>
            <a:endParaRPr lang="en-US" sz="2000" b="0" i="0" dirty="0">
              <a:effectLst/>
              <a:latin typeface="Calibri"/>
              <a:ea typeface="Calibri"/>
              <a:cs typeface="Calibri"/>
            </a:endParaRPr>
          </a:p>
          <a:p>
            <a:pPr fontAlgn="base"/>
            <a:r>
              <a:rPr lang="en-CA" sz="2000" b="0" i="0" u="none" strike="noStrike" dirty="0">
                <a:effectLst/>
                <a:latin typeface="Calibri"/>
                <a:ea typeface="Calibri"/>
                <a:cs typeface="Calibri"/>
              </a:rPr>
              <a:t>UTAPS for students with unmet need</a:t>
            </a:r>
            <a:r>
              <a:rPr lang="en-US" sz="2000" b="0" i="0" dirty="0">
                <a:effectLst/>
                <a:latin typeface="Calibri"/>
                <a:ea typeface="Calibri"/>
                <a:cs typeface="Calibri"/>
              </a:rPr>
              <a:t>​</a:t>
            </a:r>
            <a:r>
              <a:rPr lang="en-US" sz="2000" dirty="0">
                <a:latin typeface="Calibri"/>
                <a:ea typeface="Calibri"/>
                <a:cs typeface="Calibri"/>
              </a:rPr>
              <a:t> </a:t>
            </a:r>
            <a:r>
              <a:rPr lang="en-CA" sz="2000" b="0" i="0" u="none" strike="noStrike" dirty="0">
                <a:effectLst/>
                <a:latin typeface="Calibri"/>
                <a:ea typeface="Calibri"/>
                <a:cs typeface="Calibri"/>
              </a:rPr>
              <a:t>not just those in high-cost programs; </a:t>
            </a:r>
            <a:r>
              <a:rPr lang="en-US" sz="2000" b="0" i="0" dirty="0">
                <a:effectLst/>
                <a:latin typeface="Calibri"/>
                <a:ea typeface="Calibri"/>
                <a:cs typeface="Calibri"/>
              </a:rPr>
              <a:t>​</a:t>
            </a:r>
            <a:r>
              <a:rPr lang="en-CA" sz="2000" b="0" i="0" u="none" strike="noStrike" dirty="0">
                <a:effectLst/>
                <a:latin typeface="Calibri"/>
                <a:ea typeface="Calibri"/>
                <a:cs typeface="Calibri"/>
              </a:rPr>
              <a:t>not just for OSAP recipients</a:t>
            </a:r>
            <a:endParaRPr lang="en-US" sz="2000" b="0" i="0" dirty="0">
              <a:effectLst/>
              <a:latin typeface="Calibri"/>
              <a:ea typeface="Calibri"/>
              <a:cs typeface="Calibri"/>
            </a:endParaRPr>
          </a:p>
          <a:p>
            <a:pPr fontAlgn="base"/>
            <a:r>
              <a:rPr lang="en-CA" sz="2000" b="0" i="0" u="none" strike="noStrike" dirty="0">
                <a:effectLst/>
                <a:latin typeface="Calibri"/>
                <a:ea typeface="Calibri"/>
                <a:cs typeface="Calibri"/>
              </a:rPr>
              <a:t>OSAP for data validation only, not the basis for actual UTAPS expenditures</a:t>
            </a:r>
            <a:endParaRPr lang="en-US" sz="2000" b="0" i="0" dirty="0">
              <a:effectLst/>
              <a:latin typeface="Calibri"/>
              <a:ea typeface="Calibri"/>
              <a:cs typeface="Calibri"/>
            </a:endParaRPr>
          </a:p>
          <a:p>
            <a:pPr fontAlgn="base"/>
            <a:r>
              <a:rPr lang="en-CA" sz="2000" b="0" i="0" u="none" strike="noStrike" dirty="0">
                <a:effectLst/>
                <a:latin typeface="Calibri"/>
                <a:ea typeface="Calibri"/>
                <a:cs typeface="Calibri"/>
              </a:rPr>
              <a:t>UTAPS </a:t>
            </a:r>
            <a:r>
              <a:rPr lang="en-CA" sz="2000" dirty="0">
                <a:latin typeface="Calibri"/>
                <a:ea typeface="Calibri"/>
                <a:cs typeface="Calibri"/>
              </a:rPr>
              <a:t>should </a:t>
            </a:r>
            <a:r>
              <a:rPr lang="en-CA" sz="2000" b="0" i="0" u="none" strike="noStrike" dirty="0">
                <a:effectLst/>
                <a:latin typeface="Calibri"/>
                <a:ea typeface="Calibri"/>
                <a:cs typeface="Calibri"/>
              </a:rPr>
              <a:t>not replace government student aid obligations</a:t>
            </a:r>
            <a:r>
              <a:rPr lang="en-US" sz="2000" b="0" i="0" dirty="0">
                <a:effectLst/>
                <a:latin typeface="Calibri"/>
                <a:ea typeface="Calibri"/>
                <a:cs typeface="Calibri"/>
              </a:rPr>
              <a:t>​</a:t>
            </a:r>
          </a:p>
          <a:p>
            <a:pPr fontAlgn="base"/>
            <a:r>
              <a:rPr lang="en-CA" sz="2000" b="0" i="0" u="none" strike="noStrike" dirty="0">
                <a:effectLst/>
                <a:latin typeface="Calibri"/>
                <a:ea typeface="Calibri"/>
                <a:cs typeface="Calibri"/>
              </a:rPr>
              <a:t>Transparent processes and policies</a:t>
            </a:r>
            <a:endParaRPr lang="en-US" sz="2000" b="0" i="0" dirty="0">
              <a:effectLst/>
              <a:latin typeface="Calibri"/>
              <a:ea typeface="Calibri"/>
              <a:cs typeface="Calibri"/>
            </a:endParaRPr>
          </a:p>
          <a:p>
            <a:pPr fontAlgn="base"/>
            <a:r>
              <a:rPr lang="en-US" sz="2000" dirty="0">
                <a:latin typeface="Calibri"/>
                <a:ea typeface="Calibri"/>
                <a:cs typeface="Calibri"/>
              </a:rPr>
              <a:t>Streamlined</a:t>
            </a:r>
            <a:r>
              <a:rPr lang="en-US" sz="2000" b="0" i="0" u="none" strike="noStrike" dirty="0">
                <a:effectLst/>
                <a:latin typeface="Calibri"/>
                <a:ea typeface="Calibri"/>
                <a:cs typeface="Calibri"/>
              </a:rPr>
              <a:t> costs and resources </a:t>
            </a:r>
            <a:r>
              <a:rPr lang="en-US" sz="2000" dirty="0">
                <a:latin typeface="Calibri"/>
                <a:ea typeface="Calibri"/>
                <a:cs typeface="Calibri"/>
              </a:rPr>
              <a:t>to</a:t>
            </a:r>
            <a:r>
              <a:rPr lang="en-US" sz="2000" b="0" i="0" u="none" strike="noStrike" dirty="0">
                <a:effectLst/>
                <a:latin typeface="Calibri"/>
                <a:ea typeface="Calibri"/>
                <a:cs typeface="Calibri"/>
              </a:rPr>
              <a:t> assess financial </a:t>
            </a:r>
            <a:r>
              <a:rPr lang="en-US" sz="2000" dirty="0">
                <a:latin typeface="Calibri"/>
                <a:ea typeface="Calibri"/>
                <a:cs typeface="Calibri"/>
              </a:rPr>
              <a:t>need </a:t>
            </a:r>
            <a:endParaRPr lang="en-US" sz="2000" b="0" i="0" dirty="0">
              <a:effectLst/>
              <a:latin typeface="Calibri"/>
              <a:ea typeface="Calibri"/>
              <a:cs typeface="Calibri"/>
            </a:endParaRPr>
          </a:p>
          <a:p>
            <a:pPr fontAlgn="base"/>
            <a:r>
              <a:rPr lang="en-CA" sz="2000" b="0" i="0" u="none" strike="noStrike" dirty="0">
                <a:effectLst/>
                <a:latin typeface="Calibri"/>
                <a:ea typeface="Calibri"/>
                <a:cs typeface="Calibri"/>
              </a:rPr>
              <a:t>Estimate of UTAPS funding as part of the </a:t>
            </a:r>
            <a:r>
              <a:rPr lang="en-CA" sz="2000" dirty="0">
                <a:latin typeface="Calibri"/>
                <a:ea typeface="Calibri"/>
                <a:cs typeface="Calibri"/>
              </a:rPr>
              <a:t>admission offer for incoming students</a:t>
            </a:r>
            <a:endParaRPr lang="en-CA" sz="2000" b="0" i="0" dirty="0">
              <a:effectLst/>
              <a:latin typeface="Calibri"/>
              <a:ea typeface="Calibri"/>
              <a:cs typeface="Calibri"/>
            </a:endParaRPr>
          </a:p>
          <a:p>
            <a:r>
              <a:rPr lang="en-CA" sz="2000" dirty="0">
                <a:latin typeface="Calibri"/>
                <a:ea typeface="Calibri"/>
                <a:cs typeface="Calibri"/>
              </a:rPr>
              <a:t>Provide a funding guarantee months before the start of Fall term</a:t>
            </a:r>
          </a:p>
          <a:p>
            <a:pPr marL="172720" indent="-172720"/>
            <a:endParaRPr lang="en-US" dirty="0">
              <a:cs typeface="Arial" panose="020B0604020202020204"/>
            </a:endParaRPr>
          </a:p>
        </p:txBody>
      </p:sp>
      <p:sp>
        <p:nvSpPr>
          <p:cNvPr id="4" name="Slide Number Placeholder 3">
            <a:extLst>
              <a:ext uri="{FF2B5EF4-FFF2-40B4-BE49-F238E27FC236}">
                <a16:creationId xmlns:a16="http://schemas.microsoft.com/office/drawing/2014/main" id="{FA80F0A3-6095-AF8C-BAD2-21A80CAA7E20}"/>
              </a:ext>
            </a:extLst>
          </p:cNvPr>
          <p:cNvSpPr>
            <a:spLocks noGrp="1"/>
          </p:cNvSpPr>
          <p:nvPr>
            <p:ph type="sldNum" sz="quarter" idx="12"/>
          </p:nvPr>
        </p:nvSpPr>
        <p:spPr/>
        <p:txBody>
          <a:bodyPr/>
          <a:lstStyle/>
          <a:p>
            <a:fld id="{1BD90C89-BB05-D647-8C9B-C2376028CB3D}" type="slidenum">
              <a:rPr lang="en-CA" smtClean="0"/>
              <a:t>8</a:t>
            </a:fld>
            <a:endParaRPr lang="en-CA"/>
          </a:p>
        </p:txBody>
      </p:sp>
    </p:spTree>
    <p:extLst>
      <p:ext uri="{BB962C8B-B14F-4D97-AF65-F5344CB8AC3E}">
        <p14:creationId xmlns:p14="http://schemas.microsoft.com/office/powerpoint/2010/main" val="92553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AEA89-711A-648E-4293-E149C4AFA9F1}"/>
              </a:ext>
            </a:extLst>
          </p:cNvPr>
          <p:cNvSpPr>
            <a:spLocks noGrp="1"/>
          </p:cNvSpPr>
          <p:nvPr>
            <p:ph idx="1"/>
          </p:nvPr>
        </p:nvSpPr>
        <p:spPr>
          <a:xfrm>
            <a:off x="412173" y="1155844"/>
            <a:ext cx="11152187" cy="4176713"/>
          </a:xfrm>
        </p:spPr>
        <p:txBody>
          <a:bodyPr vert="horz" lIns="91440" tIns="45720" rIns="91440" bIns="45720" rtlCol="0" anchor="t">
            <a:normAutofit/>
          </a:bodyPr>
          <a:lstStyle/>
          <a:p>
            <a:pPr marL="0" indent="0" algn="ctr">
              <a:buNone/>
            </a:pPr>
            <a:endParaRPr lang="en-US" sz="2400" dirty="0">
              <a:latin typeface="Calibri"/>
              <a:cs typeface="Arial"/>
            </a:endParaRPr>
          </a:p>
          <a:p>
            <a:pPr marL="0" indent="0" algn="ctr">
              <a:buNone/>
            </a:pPr>
            <a:r>
              <a:rPr lang="en-US" sz="2400" b="1" dirty="0">
                <a:solidFill>
                  <a:srgbClr val="6D247A"/>
                </a:solidFill>
                <a:latin typeface="Calibri"/>
                <a:cs typeface="Arial"/>
              </a:rPr>
              <a:t>Input from Student Advisory Group to get a sense of what students may want in a modernized UTAPS program</a:t>
            </a:r>
            <a:endParaRPr lang="en-US" b="1" dirty="0">
              <a:solidFill>
                <a:srgbClr val="6D247A"/>
              </a:solidFill>
              <a:cs typeface="Arial" panose="020B0604020202020204"/>
            </a:endParaRPr>
          </a:p>
          <a:p>
            <a:pPr marL="0" indent="0">
              <a:buNone/>
            </a:pPr>
            <a:endParaRPr lang="en-US" sz="2400" b="1" dirty="0">
              <a:solidFill>
                <a:srgbClr val="6D247A"/>
              </a:solidFill>
              <a:latin typeface="Calibri"/>
              <a:cs typeface="Arial"/>
            </a:endParaRPr>
          </a:p>
          <a:p>
            <a:pPr marL="0" indent="0" algn="ctr">
              <a:buNone/>
            </a:pPr>
            <a:r>
              <a:rPr lang="en-US" sz="2400" b="1" dirty="0">
                <a:solidFill>
                  <a:srgbClr val="6D247A"/>
                </a:solidFill>
                <a:latin typeface="Calibri"/>
                <a:cs typeface="Arial"/>
              </a:rPr>
              <a:t>This is what we heard...</a:t>
            </a:r>
          </a:p>
        </p:txBody>
      </p:sp>
      <p:sp>
        <p:nvSpPr>
          <p:cNvPr id="4" name="Slide Number Placeholder 3">
            <a:extLst>
              <a:ext uri="{FF2B5EF4-FFF2-40B4-BE49-F238E27FC236}">
                <a16:creationId xmlns:a16="http://schemas.microsoft.com/office/drawing/2014/main" id="{FEEC26F7-6D2F-0DC7-1F55-9EB2CF0C3630}"/>
              </a:ext>
            </a:extLst>
          </p:cNvPr>
          <p:cNvSpPr>
            <a:spLocks noGrp="1"/>
          </p:cNvSpPr>
          <p:nvPr>
            <p:ph type="sldNum" sz="quarter" idx="12"/>
          </p:nvPr>
        </p:nvSpPr>
        <p:spPr/>
        <p:txBody>
          <a:bodyPr/>
          <a:lstStyle/>
          <a:p>
            <a:fld id="{1BD90C89-BB05-D647-8C9B-C2376028CB3D}" type="slidenum">
              <a:rPr lang="en-CA" smtClean="0"/>
              <a:t>9</a:t>
            </a:fld>
            <a:endParaRPr lang="en-CA"/>
          </a:p>
        </p:txBody>
      </p:sp>
    </p:spTree>
    <p:extLst>
      <p:ext uri="{BB962C8B-B14F-4D97-AF65-F5344CB8AC3E}">
        <p14:creationId xmlns:p14="http://schemas.microsoft.com/office/powerpoint/2010/main" val="1907135811"/>
      </p:ext>
    </p:extLst>
  </p:cSld>
  <p:clrMapOvr>
    <a:masterClrMapping/>
  </p:clrMapOvr>
</p:sld>
</file>

<file path=ppt/theme/theme1.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4c-FINAL" id="{27AE89B6-AE73-7147-9415-5A70A1FD918B}" vid="{6C16C174-1EC8-5B47-9EBB-EB75FAEE11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a54ed6-181c-4ae0-9e26-57843f81e094" xsi:nil="true"/>
    <lcf76f155ced4ddcb4097134ff3c332f xmlns="fb8c32f0-e530-41a5-8534-60c36e00ab8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39521121B42641A93D5F36381D5B96" ma:contentTypeVersion="17" ma:contentTypeDescription="Create a new document." ma:contentTypeScope="" ma:versionID="0845db8d26062e4029b60671da36a9c2">
  <xsd:schema xmlns:xsd="http://www.w3.org/2001/XMLSchema" xmlns:xs="http://www.w3.org/2001/XMLSchema" xmlns:p="http://schemas.microsoft.com/office/2006/metadata/properties" xmlns:ns2="fb8c32f0-e530-41a5-8534-60c36e00ab86" xmlns:ns3="2ea54ed6-181c-4ae0-9e26-57843f81e094" targetNamespace="http://schemas.microsoft.com/office/2006/metadata/properties" ma:root="true" ma:fieldsID="fbd4bbf0dc0507dc736c2361eef6b79c" ns2:_="" ns3:_="">
    <xsd:import namespace="fb8c32f0-e530-41a5-8534-60c36e00ab86"/>
    <xsd:import namespace="2ea54ed6-181c-4ae0-9e26-57843f81e0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c32f0-e530-41a5-8534-60c36e00ab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a54ed6-181c-4ae0-9e26-57843f81e0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1d9f8bb-2fb6-4d8b-a453-f49eb0787b2d}" ma:internalName="TaxCatchAll" ma:showField="CatchAllData" ma:web="2ea54ed6-181c-4ae0-9e26-57843f81e0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04D40-D352-4205-BEBB-99523D4CB57B}">
  <ds:schemaRefs>
    <ds:schemaRef ds:uri="http://schemas.microsoft.com/office/2006/documentManagement/types"/>
    <ds:schemaRef ds:uri="http://schemas.microsoft.com/office/2006/metadata/properties"/>
    <ds:schemaRef ds:uri="http://schemas.microsoft.com/office/infopath/2007/PartnerControls"/>
    <ds:schemaRef ds:uri="fb8c32f0-e530-41a5-8534-60c36e00ab86"/>
    <ds:schemaRef ds:uri="http://purl.org/dc/elements/1.1/"/>
    <ds:schemaRef ds:uri="http://schemas.openxmlformats.org/package/2006/metadata/core-properties"/>
    <ds:schemaRef ds:uri="http://purl.org/dc/dcmitype/"/>
    <ds:schemaRef ds:uri="2ea54ed6-181c-4ae0-9e26-57843f81e094"/>
    <ds:schemaRef ds:uri="http://www.w3.org/XML/1998/namespace"/>
    <ds:schemaRef ds:uri="http://purl.org/dc/terms/"/>
  </ds:schemaRefs>
</ds:datastoreItem>
</file>

<file path=customXml/itemProps2.xml><?xml version="1.0" encoding="utf-8"?>
<ds:datastoreItem xmlns:ds="http://schemas.openxmlformats.org/officeDocument/2006/customXml" ds:itemID="{6558DD39-1E2E-43EC-B232-637ED844BD70}">
  <ds:schemaRefs>
    <ds:schemaRef ds:uri="http://schemas.microsoft.com/sharepoint/v3/contenttype/forms"/>
  </ds:schemaRefs>
</ds:datastoreItem>
</file>

<file path=customXml/itemProps3.xml><?xml version="1.0" encoding="utf-8"?>
<ds:datastoreItem xmlns:ds="http://schemas.openxmlformats.org/officeDocument/2006/customXml" ds:itemID="{27293F26-E892-4FC8-84E1-E605ECD00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8c32f0-e530-41a5-8534-60c36e00ab86"/>
    <ds:schemaRef ds:uri="2ea54ed6-181c-4ae0-9e26-57843f81e0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DefyGravity-Template</Template>
  <TotalTime>1513</TotalTime>
  <Words>2029</Words>
  <Application>Microsoft Office PowerPoint</Application>
  <PresentationFormat>Widescreen</PresentationFormat>
  <Paragraphs>261</Paragraphs>
  <Slides>25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Arial,Sans-Serif</vt:lpstr>
      <vt:lpstr>Calibri</vt:lpstr>
      <vt:lpstr>System Font Regular</vt:lpstr>
      <vt:lpstr>Times</vt:lpstr>
      <vt:lpstr>Wingdings</vt:lpstr>
      <vt:lpstr>U of T Defy Gravity 2021</vt:lpstr>
      <vt:lpstr>Redesign of the University of Toronto's Advanced Planning for Students (UTAPS) Program </vt:lpstr>
      <vt:lpstr>Background </vt:lpstr>
      <vt:lpstr>Background – cont’d.</vt:lpstr>
      <vt:lpstr>Background – cont’d.</vt:lpstr>
      <vt:lpstr>Challenges with UTAPS </vt:lpstr>
      <vt:lpstr>Challenges with UTAPS – cont’d.</vt:lpstr>
      <vt:lpstr>Challenges with UTAPS – cont’d.</vt:lpstr>
      <vt:lpstr>Modernized UTAPS and Financial Aid at U of T – What should it look like? </vt:lpstr>
      <vt:lpstr>PowerPoint Presentation</vt:lpstr>
      <vt:lpstr>Student feedback about UTAPS changes </vt:lpstr>
      <vt:lpstr>Redesign: Phase I</vt:lpstr>
      <vt:lpstr>Redesign: Phase I – cont’d.</vt:lpstr>
      <vt:lpstr>UTAPS Need Assessment Formula</vt:lpstr>
      <vt:lpstr>Expenses and Resources - Assumptions</vt:lpstr>
      <vt:lpstr>Living expense and resource categories (2023-24)</vt:lpstr>
      <vt:lpstr>2023-24: UTAPS Recipients</vt:lpstr>
      <vt:lpstr>How is UTAPS different than OSAP?</vt:lpstr>
      <vt:lpstr>PowerPoint Presentation</vt:lpstr>
      <vt:lpstr>PowerPoint Presentation</vt:lpstr>
      <vt:lpstr>PowerPoint Presentation</vt:lpstr>
      <vt:lpstr>PowerPoint Presentation</vt:lpstr>
      <vt:lpstr>PowerPoint Presentation</vt:lpstr>
      <vt:lpstr>Redesign evaluation: applicant behaviour</vt:lpstr>
      <vt:lpstr>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 Slide: Inserting New Slides</dc:title>
  <dc:creator>Angelique Saweczko</dc:creator>
  <cp:lastModifiedBy>Hall, Allison</cp:lastModifiedBy>
  <cp:revision>168</cp:revision>
  <cp:lastPrinted>2021-12-03T21:16:07Z</cp:lastPrinted>
  <dcterms:created xsi:type="dcterms:W3CDTF">2022-05-05T14:50:32Z</dcterms:created>
  <dcterms:modified xsi:type="dcterms:W3CDTF">2024-05-28T19:37:56Z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0x0101006839521121B42641A93D5F36381D5B96</vt:lpwstr>
  </property>
  <property fmtid="{D5CDD505-2E9C-101B-9397-08002B2CF9AE}" pid="3" name="MediaServiceImageTags">
    <vt:lpwstr/>
  </property>
</Properties>
</file>