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77273" autoAdjust="0"/>
  </p:normalViewPr>
  <p:slideViewPr>
    <p:cSldViewPr>
      <p:cViewPr>
        <p:scale>
          <a:sx n="44" d="100"/>
          <a:sy n="44" d="100"/>
        </p:scale>
        <p:origin x="-7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Nous l’avons bien vue, la consommation et les choix du consommateur ne sont pas le seul fait d’un individu. Le consommateur n’évolue pas en vase clos, il est soumis à une machine qui le connait bien (et de mieux en mieux!) et à un système économique qui a de plus en plus besoin de son “activité” (l’évolution du calcul du PIB le montre bien).  Et pourtant, la lecture de la responsabilité de notre réussite ou de notre échec financier est pratiquement toujours exclusivement celle de l’individu (il fait de mauvais choix, il achète trop, utiliser mal le crédit, il est paresseux, il pourrait travailler plus!) 
M. Nantel a très bien démontré que nous sommes suivi et connues à la trace! La publicité ne laisse rien au hasard. La pression et ses effets sur les consommateurs est documenté, et pourtant, la croyance de «c’est ton argent, c’est toi qui décide et au bout de la course, c’est tout de même toi qui tient la carte de crédit!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Si comme intervenant nous maintenons cette logique du consommateur maitre de sa destiné, nous sommes en droit de croire que:
L’endettement est une conséquence de mauvais choix.
La pauvreté une conséquence de non volonté, 
La réussite ou la déroute financière le fait d’un seul individu.
Nous voyons bien ici comment nos croyances marquent qui nous sommes comme consommateur, mais aussi comme intervenants en finances personnelles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 effet, nous responsabiliserons davantage l'individu et cela peut nous amener à proposer des pistes de solutions en cohérence avec cette fausse idée. Qu'il se force! (encore plus vrai pour les personnes pauvres). 
L'endettement des ménages et les difficultés financières par exemple sont souvent analysés comme un phénomène individuel.
S'il était compris dans son contexte comme une composante majeure de notre société de  consommation, nous arrêterions de prodiguer nos conseils moralisateurs. Mais surtout, le consommateur aurait un pouvoir plus réel sur vie.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Conclusion:
Vous avez une grande responsabilité
Vous n'êtes pas que des pourvoyeur de services, mais un accompagnateur de sens critique et d'analyse sociale.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 Nantel a très bien démontré que nous sommes suivi et connues à la trace! La publicité ne laisse rien au hasard. La pression et ses effets sur les consommateurs est documenté, et pourtant, la croyance de «c’est ton argent, c’est toi qui décide et au bout de la course, c’est tout de même toi qui tient la carte de crédit!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 croyance d'un citoyen libre et d'un consommateur seul maitre de sa destinée est bien ancrée, persiste et influence notre intervention.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Cette</a:t>
            </a:r>
            <a:r>
              <a:rPr lang="en-US" dirty="0"/>
              <a:t> </a:t>
            </a:r>
            <a:r>
              <a:rPr lang="en-US" dirty="0" err="1"/>
              <a:t>croyance</a:t>
            </a:r>
            <a:r>
              <a:rPr lang="en-US" dirty="0"/>
              <a:t> bien </a:t>
            </a:r>
            <a:r>
              <a:rPr lang="en-US" dirty="0" err="1"/>
              <a:t>ancrée</a:t>
            </a:r>
            <a:r>
              <a:rPr lang="en-US" dirty="0"/>
              <a:t> a un impact à </a:t>
            </a:r>
            <a:r>
              <a:rPr lang="en-US" dirty="0" err="1"/>
              <a:t>différents</a:t>
            </a:r>
            <a:r>
              <a:rPr lang="en-US" dirty="0"/>
              <a:t> </a:t>
            </a:r>
            <a:r>
              <a:rPr lang="en-US" dirty="0" err="1"/>
              <a:t>niveau</a:t>
            </a:r>
            <a:r>
              <a:rPr lang="en-US" dirty="0"/>
              <a:t> et </a:t>
            </a:r>
            <a:r>
              <a:rPr lang="en-US" dirty="0" err="1"/>
              <a:t>modifie</a:t>
            </a:r>
            <a:r>
              <a:rPr lang="en-US" dirty="0"/>
              <a:t> </a:t>
            </a:r>
            <a:r>
              <a:rPr lang="en-US" dirty="0" err="1"/>
              <a:t>notre</a:t>
            </a:r>
            <a:r>
              <a:rPr lang="en-US" dirty="0"/>
              <a:t> rapport à </a:t>
            </a:r>
            <a:r>
              <a:rPr lang="en-US" dirty="0" err="1"/>
              <a:t>l’autre</a:t>
            </a:r>
            <a:r>
              <a:rPr lang="en-US" dirty="0"/>
              <a:t> et influence </a:t>
            </a:r>
            <a:r>
              <a:rPr lang="en-US" dirty="0" err="1"/>
              <a:t>notre</a:t>
            </a:r>
            <a:r>
              <a:rPr lang="en-US" dirty="0"/>
              <a:t> intervention </a:t>
            </a:r>
            <a:r>
              <a:rPr lang="en-US" dirty="0" err="1"/>
              <a:t>autour</a:t>
            </a:r>
            <a:r>
              <a:rPr lang="en-US" dirty="0"/>
              <a:t> des finances </a:t>
            </a:r>
            <a:r>
              <a:rPr lang="en-US" dirty="0" err="1"/>
              <a:t>personnelles</a:t>
            </a:r>
            <a:r>
              <a:rPr lang="en-US" dirty="0"/>
              <a:t>.
</a:t>
            </a:r>
            <a:r>
              <a:rPr lang="en-US" dirty="0" err="1"/>
              <a:t>Ces</a:t>
            </a:r>
            <a:r>
              <a:rPr lang="en-US" dirty="0"/>
              <a:t> </a:t>
            </a:r>
            <a:r>
              <a:rPr lang="en-US" dirty="0" err="1"/>
              <a:t>croyances</a:t>
            </a:r>
            <a:r>
              <a:rPr lang="en-US" dirty="0"/>
              <a:t> </a:t>
            </a:r>
            <a:r>
              <a:rPr lang="en-US" dirty="0" err="1"/>
              <a:t>ont</a:t>
            </a:r>
            <a:r>
              <a:rPr lang="en-US" dirty="0"/>
              <a:t> un impact sur </a:t>
            </a:r>
            <a:r>
              <a:rPr lang="en-US" dirty="0" err="1"/>
              <a:t>votre</a:t>
            </a:r>
            <a:r>
              <a:rPr lang="en-US" dirty="0"/>
              <a:t> lecture de la </a:t>
            </a:r>
            <a:r>
              <a:rPr lang="en-US" dirty="0" err="1"/>
              <a:t>responsabilité</a:t>
            </a:r>
            <a:r>
              <a:rPr lang="en-US" dirty="0"/>
              <a:t> de la </a:t>
            </a:r>
            <a:r>
              <a:rPr lang="en-US" dirty="0" err="1"/>
              <a:t>personne</a:t>
            </a:r>
            <a:r>
              <a:rPr lang="en-US" dirty="0"/>
              <a:t> </a:t>
            </a:r>
            <a:r>
              <a:rPr lang="en-US" dirty="0" err="1"/>
              <a:t>en</a:t>
            </a:r>
            <a:r>
              <a:rPr lang="en-US" dirty="0"/>
              <a:t> face de </a:t>
            </a:r>
            <a:r>
              <a:rPr lang="en-US" dirty="0" err="1"/>
              <a:t>vous</a:t>
            </a:r>
            <a:r>
              <a:rPr lang="en-US" dirty="0"/>
              <a:t>. Et </a:t>
            </a:r>
            <a:r>
              <a:rPr lang="en-US" dirty="0" err="1"/>
              <a:t>n’en</a:t>
            </a:r>
            <a:r>
              <a:rPr lang="en-US" dirty="0"/>
              <a:t> </a:t>
            </a:r>
            <a:r>
              <a:rPr lang="en-US" dirty="0" err="1"/>
              <a:t>doutez</a:t>
            </a:r>
            <a:r>
              <a:rPr lang="en-US" dirty="0"/>
              <a:t> pas, </a:t>
            </a:r>
            <a:r>
              <a:rPr lang="en-US" dirty="0" err="1"/>
              <a:t>ces</a:t>
            </a:r>
            <a:r>
              <a:rPr lang="en-US" dirty="0"/>
              <a:t> </a:t>
            </a:r>
            <a:r>
              <a:rPr lang="en-US" dirty="0" err="1"/>
              <a:t>croyances</a:t>
            </a:r>
            <a:r>
              <a:rPr lang="en-US" dirty="0"/>
              <a:t> </a:t>
            </a:r>
            <a:r>
              <a:rPr lang="en-US" dirty="0" err="1"/>
              <a:t>influencent</a:t>
            </a:r>
            <a:r>
              <a:rPr lang="en-US" dirty="0"/>
              <a:t> </a:t>
            </a:r>
            <a:r>
              <a:rPr lang="en-US" dirty="0" err="1"/>
              <a:t>aussi</a:t>
            </a:r>
            <a:r>
              <a:rPr lang="en-US" dirty="0"/>
              <a:t> la perception que la </a:t>
            </a:r>
            <a:r>
              <a:rPr lang="en-US" dirty="0" err="1"/>
              <a:t>personne</a:t>
            </a:r>
            <a:r>
              <a:rPr lang="en-US" dirty="0"/>
              <a:t> </a:t>
            </a:r>
            <a:r>
              <a:rPr lang="en-US" dirty="0" err="1"/>
              <a:t>en</a:t>
            </a:r>
            <a:r>
              <a:rPr lang="en-US" dirty="0"/>
              <a:t> </a:t>
            </a:r>
            <a:r>
              <a:rPr lang="en-US" dirty="0" err="1"/>
              <a:t>demande</a:t>
            </a:r>
            <a:r>
              <a:rPr lang="en-US" dirty="0"/>
              <a:t> </a:t>
            </a:r>
            <a:r>
              <a:rPr lang="en-US" dirty="0" err="1"/>
              <a:t>d’aide</a:t>
            </a:r>
            <a:r>
              <a:rPr lang="en-US" dirty="0"/>
              <a:t> a </a:t>
            </a:r>
            <a:r>
              <a:rPr lang="en-US" dirty="0" err="1"/>
              <a:t>d’elle</a:t>
            </a:r>
            <a:r>
              <a:rPr lang="en-US" dirty="0"/>
              <a:t> </a:t>
            </a:r>
            <a:r>
              <a:rPr lang="en-US" dirty="0" err="1"/>
              <a:t>même</a:t>
            </a:r>
            <a:r>
              <a:rPr lang="en-US" dirty="0"/>
              <a:t> et de </a:t>
            </a:r>
            <a:r>
              <a:rPr lang="en-US" dirty="0" err="1"/>
              <a:t>votre</a:t>
            </a:r>
            <a:r>
              <a:rPr lang="en-US" dirty="0"/>
              <a:t> </a:t>
            </a:r>
            <a:r>
              <a:rPr lang="en-US" dirty="0" err="1"/>
              <a:t>capacité</a:t>
            </a:r>
            <a:r>
              <a:rPr lang="en-US" dirty="0"/>
              <a:t> à </a:t>
            </a:r>
            <a:r>
              <a:rPr lang="en-US" dirty="0" err="1"/>
              <a:t>l’aider</a:t>
            </a:r>
            <a:r>
              <a:rPr lang="en-US" dirty="0"/>
              <a:t>. 
Dans </a:t>
            </a:r>
            <a:r>
              <a:rPr lang="en-US" dirty="0" err="1"/>
              <a:t>notre</a:t>
            </a:r>
            <a:r>
              <a:rPr lang="en-US" dirty="0"/>
              <a:t> </a:t>
            </a:r>
            <a:r>
              <a:rPr lang="en-US" dirty="0" err="1"/>
              <a:t>univers</a:t>
            </a:r>
            <a:r>
              <a:rPr lang="en-US" dirty="0"/>
              <a:t> Nord-</a:t>
            </a:r>
            <a:r>
              <a:rPr lang="en-US" dirty="0" err="1"/>
              <a:t>Américain</a:t>
            </a:r>
            <a:r>
              <a:rPr lang="en-US" dirty="0"/>
              <a:t>, </a:t>
            </a:r>
            <a:r>
              <a:rPr lang="en-US" dirty="0" err="1"/>
              <a:t>cette</a:t>
            </a:r>
            <a:r>
              <a:rPr lang="en-US" dirty="0"/>
              <a:t> </a:t>
            </a:r>
            <a:r>
              <a:rPr lang="en-US" dirty="0" err="1"/>
              <a:t>croyance</a:t>
            </a:r>
            <a:r>
              <a:rPr lang="en-US" dirty="0"/>
              <a:t> </a:t>
            </a:r>
            <a:r>
              <a:rPr lang="en-US" dirty="0" err="1"/>
              <a:t>est</a:t>
            </a:r>
            <a:r>
              <a:rPr lang="en-US" dirty="0"/>
              <a:t> profonde et bien installer. Elle </a:t>
            </a:r>
            <a:r>
              <a:rPr lang="en-US" dirty="0" err="1"/>
              <a:t>est</a:t>
            </a:r>
            <a:r>
              <a:rPr lang="en-US" dirty="0"/>
              <a:t> à la base de </a:t>
            </a:r>
            <a:r>
              <a:rPr lang="en-US" dirty="0" err="1"/>
              <a:t>cette</a:t>
            </a:r>
            <a:r>
              <a:rPr lang="en-US" dirty="0"/>
              <a:t> idée du «self made man». Nous </a:t>
            </a:r>
            <a:r>
              <a:rPr lang="en-US" dirty="0" err="1"/>
              <a:t>avons</a:t>
            </a:r>
            <a:r>
              <a:rPr lang="en-US" dirty="0"/>
              <a:t> </a:t>
            </a:r>
            <a:r>
              <a:rPr lang="en-US" dirty="0" err="1"/>
              <a:t>donc</a:t>
            </a:r>
            <a:r>
              <a:rPr lang="en-US" dirty="0"/>
              <a:t> à faire à </a:t>
            </a:r>
            <a:r>
              <a:rPr lang="en-US" dirty="0" err="1"/>
              <a:t>une</a:t>
            </a:r>
            <a:r>
              <a:rPr lang="en-US" dirty="0"/>
              <a:t> </a:t>
            </a:r>
            <a:r>
              <a:rPr lang="en-US" dirty="0" err="1"/>
              <a:t>croyance</a:t>
            </a:r>
            <a:r>
              <a:rPr lang="en-US" dirty="0"/>
              <a:t> </a:t>
            </a:r>
            <a:r>
              <a:rPr lang="en-US" dirty="0" err="1"/>
              <a:t>fondatrice</a:t>
            </a:r>
            <a:r>
              <a:rPr lang="en-US" dirty="0"/>
              <a:t> de </a:t>
            </a:r>
            <a:r>
              <a:rPr lang="en-US" dirty="0" err="1"/>
              <a:t>l’Amérique</a:t>
            </a:r>
            <a:r>
              <a:rPr lang="en-US" dirty="0"/>
              <a:t> du </a:t>
            </a:r>
            <a:r>
              <a:rPr lang="en-US" dirty="0" err="1"/>
              <a:t>nord</a:t>
            </a:r>
            <a:r>
              <a:rPr lang="en-US" dirty="0"/>
              <a:t> - «Si </a:t>
            </a:r>
            <a:r>
              <a:rPr lang="en-US" dirty="0" err="1"/>
              <a:t>tu</a:t>
            </a:r>
            <a:r>
              <a:rPr lang="en-US" dirty="0"/>
              <a:t> </a:t>
            </a:r>
            <a:r>
              <a:rPr lang="en-US" dirty="0" err="1"/>
              <a:t>veux</a:t>
            </a:r>
            <a:r>
              <a:rPr lang="en-US" dirty="0"/>
              <a:t> et que </a:t>
            </a:r>
            <a:r>
              <a:rPr lang="en-US" dirty="0" err="1"/>
              <a:t>tu</a:t>
            </a:r>
            <a:r>
              <a:rPr lang="en-US" dirty="0"/>
              <a:t> </a:t>
            </a:r>
            <a:r>
              <a:rPr lang="en-US" dirty="0" err="1"/>
              <a:t>travailles</a:t>
            </a:r>
            <a:r>
              <a:rPr lang="en-US" dirty="0"/>
              <a:t>, </a:t>
            </a:r>
            <a:r>
              <a:rPr lang="en-US" dirty="0" err="1"/>
              <a:t>tu</a:t>
            </a:r>
            <a:r>
              <a:rPr lang="en-US" dirty="0"/>
              <a:t> </a:t>
            </a:r>
            <a:r>
              <a:rPr lang="en-US" dirty="0" err="1"/>
              <a:t>peux</a:t>
            </a:r>
            <a:r>
              <a:rPr lang="en-US" dirty="0"/>
              <a:t>!». 
</a:t>
            </a:r>
            <a:r>
              <a:rPr lang="en-US" dirty="0" err="1"/>
              <a:t>Voyons</a:t>
            </a:r>
            <a:r>
              <a:rPr lang="en-US" dirty="0"/>
              <a:t> un </a:t>
            </a:r>
            <a:r>
              <a:rPr lang="en-US" dirty="0" err="1"/>
              <a:t>peu</a:t>
            </a:r>
            <a:r>
              <a:rPr lang="en-US" dirty="0"/>
              <a:t> comment </a:t>
            </a:r>
            <a:r>
              <a:rPr lang="en-US" dirty="0" err="1"/>
              <a:t>cette</a:t>
            </a:r>
            <a:r>
              <a:rPr lang="en-US" dirty="0"/>
              <a:t> </a:t>
            </a:r>
            <a:r>
              <a:rPr lang="en-US" dirty="0" err="1"/>
              <a:t>croyance</a:t>
            </a:r>
            <a:r>
              <a:rPr lang="en-US" dirty="0"/>
              <a:t> </a:t>
            </a:r>
            <a:r>
              <a:rPr lang="en-US" dirty="0" err="1"/>
              <a:t>prend</a:t>
            </a:r>
            <a:r>
              <a:rPr lang="en-US" dirty="0"/>
              <a:t> </a:t>
            </a:r>
            <a:r>
              <a:rPr lang="en-US" dirty="0" err="1"/>
              <a:t>racine</a:t>
            </a:r>
            <a:r>
              <a:rPr lang="en-US" dirty="0"/>
              <a:t>, comment </a:t>
            </a:r>
            <a:r>
              <a:rPr lang="en-US" dirty="0" err="1"/>
              <a:t>elle</a:t>
            </a:r>
            <a:r>
              <a:rPr lang="en-US" dirty="0"/>
              <a:t> </a:t>
            </a:r>
            <a:r>
              <a:rPr lang="en-US" dirty="0" err="1"/>
              <a:t>est</a:t>
            </a:r>
            <a:r>
              <a:rPr lang="en-US" dirty="0"/>
              <a:t> </a:t>
            </a:r>
            <a:r>
              <a:rPr lang="en-US" dirty="0" err="1"/>
              <a:t>entretenue</a:t>
            </a:r>
            <a:r>
              <a:rPr lang="en-US" dirty="0"/>
              <a:t> et à quoi </a:t>
            </a:r>
            <a:r>
              <a:rPr lang="en-US" dirty="0" err="1"/>
              <a:t>elle</a:t>
            </a:r>
            <a:r>
              <a:rPr lang="en-US" dirty="0"/>
              <a:t> nous </a:t>
            </a:r>
            <a:r>
              <a:rPr lang="en-US" dirty="0" err="1"/>
              <a:t>sert</a:t>
            </a:r>
            <a:r>
              <a:rPr lang="en-US" dirty="0"/>
              <a:t>. 
Nous </a:t>
            </a:r>
            <a:r>
              <a:rPr lang="en-US" dirty="0" err="1"/>
              <a:t>verrons</a:t>
            </a:r>
            <a:r>
              <a:rPr lang="en-US" dirty="0"/>
              <a:t> </a:t>
            </a:r>
            <a:r>
              <a:rPr lang="en-US" dirty="0" err="1"/>
              <a:t>ensuite</a:t>
            </a:r>
            <a:r>
              <a:rPr lang="en-US" dirty="0"/>
              <a:t> comment </a:t>
            </a:r>
            <a:r>
              <a:rPr lang="en-US" dirty="0" err="1"/>
              <a:t>une</a:t>
            </a:r>
            <a:r>
              <a:rPr lang="en-US" dirty="0"/>
              <a:t> lecture </a:t>
            </a:r>
            <a:r>
              <a:rPr lang="en-US" dirty="0" err="1"/>
              <a:t>sociale</a:t>
            </a:r>
            <a:r>
              <a:rPr lang="en-US" dirty="0"/>
              <a:t> et </a:t>
            </a:r>
            <a:r>
              <a:rPr lang="en-US" dirty="0" err="1"/>
              <a:t>structurelle</a:t>
            </a:r>
            <a:r>
              <a:rPr lang="en-US" dirty="0"/>
              <a:t> </a:t>
            </a:r>
            <a:r>
              <a:rPr lang="en-US" dirty="0" err="1"/>
              <a:t>peut</a:t>
            </a:r>
            <a:r>
              <a:rPr lang="en-US" dirty="0"/>
              <a:t> </a:t>
            </a:r>
            <a:r>
              <a:rPr lang="en-US" dirty="0" err="1"/>
              <a:t>redonner</a:t>
            </a:r>
            <a:r>
              <a:rPr lang="en-US" dirty="0"/>
              <a:t> du </a:t>
            </a:r>
            <a:r>
              <a:rPr lang="en-US" dirty="0" err="1"/>
              <a:t>pouvoir</a:t>
            </a:r>
            <a:r>
              <a:rPr lang="en-US" dirty="0"/>
              <a:t> au </a:t>
            </a:r>
            <a:r>
              <a:rPr lang="en-US" dirty="0" err="1"/>
              <a:t>consommateur</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Ce </a:t>
            </a:r>
            <a:r>
              <a:rPr lang="en-US" dirty="0" err="1"/>
              <a:t>mythe</a:t>
            </a:r>
            <a:r>
              <a:rPr lang="en-US" dirty="0"/>
              <a:t> </a:t>
            </a:r>
            <a:r>
              <a:rPr lang="en-US" dirty="0" err="1"/>
              <a:t>exalte</a:t>
            </a:r>
            <a:r>
              <a:rPr lang="en-US" dirty="0"/>
              <a:t> la </a:t>
            </a:r>
            <a:r>
              <a:rPr lang="en-US" dirty="0" err="1"/>
              <a:t>volonté</a:t>
            </a:r>
            <a:r>
              <a:rPr lang="en-US" dirty="0"/>
              <a:t> et le courage, le travail et </a:t>
            </a:r>
            <a:r>
              <a:rPr lang="en-US" dirty="0" err="1"/>
              <a:t>l'habilité</a:t>
            </a:r>
            <a:r>
              <a:rPr lang="en-US" dirty="0"/>
              <a:t>: le </a:t>
            </a:r>
            <a:r>
              <a:rPr lang="en-US" dirty="0" err="1"/>
              <a:t>battant</a:t>
            </a:r>
            <a:r>
              <a:rPr lang="en-US" dirty="0"/>
              <a:t> </a:t>
            </a:r>
            <a:r>
              <a:rPr lang="en-US" dirty="0" err="1"/>
              <a:t>l'emporte</a:t>
            </a:r>
            <a:r>
              <a:rPr lang="en-US" dirty="0"/>
              <a:t> dans la </a:t>
            </a:r>
            <a:r>
              <a:rPr lang="en-US" dirty="0" err="1"/>
              <a:t>compétition</a:t>
            </a:r>
            <a:r>
              <a:rPr lang="en-US" dirty="0"/>
              <a:t> entre les </a:t>
            </a:r>
            <a:r>
              <a:rPr lang="en-US" dirty="0" err="1"/>
              <a:t>individus</a:t>
            </a:r>
            <a:r>
              <a:rPr lang="en-US" dirty="0"/>
              <a:t> et </a:t>
            </a:r>
            <a:r>
              <a:rPr lang="en-US" dirty="0" err="1"/>
              <a:t>sa</a:t>
            </a:r>
            <a:r>
              <a:rPr lang="en-US" dirty="0"/>
              <a:t> </a:t>
            </a:r>
            <a:r>
              <a:rPr lang="en-US" dirty="0" err="1"/>
              <a:t>victoire</a:t>
            </a:r>
            <a:r>
              <a:rPr lang="en-US" dirty="0"/>
              <a:t> </a:t>
            </a:r>
            <a:r>
              <a:rPr lang="en-US" dirty="0" err="1"/>
              <a:t>mérité</a:t>
            </a:r>
            <a:r>
              <a:rPr lang="en-US" dirty="0"/>
              <a:t> le place au </a:t>
            </a:r>
            <a:r>
              <a:rPr lang="en-US" dirty="0" err="1"/>
              <a:t>sommet</a:t>
            </a:r>
            <a:r>
              <a:rPr lang="en-US" dirty="0"/>
              <a:t> de la </a:t>
            </a:r>
            <a:r>
              <a:rPr lang="en-US" dirty="0" err="1"/>
              <a:t>hiérarchie</a:t>
            </a:r>
            <a:r>
              <a:rPr lang="en-US" dirty="0"/>
              <a:t> </a:t>
            </a:r>
            <a:r>
              <a:rPr lang="en-US" dirty="0" err="1"/>
              <a:t>sociale</a:t>
            </a:r>
            <a:r>
              <a:rPr lang="en-US" dirty="0"/>
              <a:t>. 
</a:t>
            </a:r>
          </a:p>
          <a:p>
            <a:r>
              <a:rPr lang="en-US" dirty="0"/>
              <a:t>Met de </a:t>
            </a:r>
            <a:r>
              <a:rPr lang="en-US" dirty="0" err="1"/>
              <a:t>l’avant</a:t>
            </a:r>
            <a:r>
              <a:rPr lang="en-US" dirty="0"/>
              <a:t>:</a:t>
            </a:r>
          </a:p>
          <a:p>
            <a:r>
              <a:rPr lang="en-US" dirty="0" err="1"/>
              <a:t>Pouvoir</a:t>
            </a:r>
            <a:r>
              <a:rPr lang="en-US" dirty="0"/>
              <a:t> individual</a:t>
            </a:r>
          </a:p>
          <a:p>
            <a:r>
              <a:rPr lang="en-US" dirty="0"/>
              <a:t>Notion de </a:t>
            </a:r>
            <a:r>
              <a:rPr lang="en-US" dirty="0" err="1"/>
              <a:t>mérite</a:t>
            </a:r>
            <a:endParaRPr lang="en-US" dirty="0"/>
          </a:p>
          <a:p>
            <a:endParaRPr lang="en-US" dirty="0"/>
          </a:p>
          <a:p>
            <a:r>
              <a:rPr lang="en-US" dirty="0"/>
              <a:t>
Il </a:t>
            </a:r>
            <a:r>
              <a:rPr lang="en-US" dirty="0" err="1"/>
              <a:t>n'y</a:t>
            </a:r>
            <a:r>
              <a:rPr lang="en-US" dirty="0"/>
              <a:t> pas </a:t>
            </a:r>
            <a:r>
              <a:rPr lang="en-US" dirty="0" err="1"/>
              <a:t>d'injustices</a:t>
            </a:r>
            <a:r>
              <a:rPr lang="en-US" dirty="0"/>
              <a:t> </a:t>
            </a:r>
            <a:r>
              <a:rPr lang="en-US" dirty="0" err="1"/>
              <a:t>structurelles</a:t>
            </a:r>
            <a:r>
              <a:rPr lang="en-US" dirty="0"/>
              <a:t>, </a:t>
            </a:r>
            <a:r>
              <a:rPr lang="en-US" dirty="0" err="1"/>
              <a:t>il</a:t>
            </a:r>
            <a:r>
              <a:rPr lang="en-US" dirty="0"/>
              <a:t> </a:t>
            </a:r>
            <a:r>
              <a:rPr lang="en-US" dirty="0" err="1"/>
              <a:t>n'y</a:t>
            </a:r>
            <a:r>
              <a:rPr lang="en-US" dirty="0"/>
              <a:t> a que des </a:t>
            </a:r>
            <a:r>
              <a:rPr lang="en-US" dirty="0" err="1"/>
              <a:t>individus</a:t>
            </a:r>
            <a:r>
              <a:rPr lang="en-US" dirty="0"/>
              <a:t> sans </a:t>
            </a:r>
            <a:r>
              <a:rPr lang="en-US" dirty="0" err="1"/>
              <a:t>volonté</a:t>
            </a:r>
            <a:r>
              <a:rPr lang="en-US" dirty="0"/>
              <a:t>. 
</a:t>
            </a:r>
            <a:r>
              <a:rPr lang="en-US" dirty="0" err="1"/>
              <a:t>Voyons</a:t>
            </a:r>
            <a:r>
              <a:rPr lang="en-US" dirty="0"/>
              <a:t> un </a:t>
            </a:r>
            <a:r>
              <a:rPr lang="en-US" dirty="0" err="1"/>
              <a:t>peu</a:t>
            </a:r>
            <a:r>
              <a:rPr lang="en-US" dirty="0"/>
              <a:t> </a:t>
            </a:r>
            <a:r>
              <a:rPr lang="en-US" dirty="0" err="1"/>
              <a:t>pourquoi</a:t>
            </a:r>
            <a:r>
              <a:rPr lang="en-US" dirty="0"/>
              <a:t> et à quoi nous </a:t>
            </a:r>
            <a:r>
              <a:rPr lang="en-US" dirty="0" err="1"/>
              <a:t>sert</a:t>
            </a:r>
            <a:r>
              <a:rPr lang="en-US" dirty="0"/>
              <a:t> </a:t>
            </a:r>
            <a:r>
              <a:rPr lang="en-US" dirty="0" err="1"/>
              <a:t>l’entretien</a:t>
            </a:r>
            <a:r>
              <a:rPr lang="en-US" dirty="0"/>
              <a:t> de </a:t>
            </a:r>
            <a:r>
              <a:rPr lang="en-US" dirty="0" err="1"/>
              <a:t>cette</a:t>
            </a:r>
            <a:r>
              <a:rPr lang="en-US" dirty="0"/>
              <a:t> </a:t>
            </a:r>
            <a:r>
              <a:rPr lang="en-US" dirty="0" err="1"/>
              <a:t>croyance</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De </a:t>
            </a:r>
            <a:r>
              <a:rPr lang="en-US" dirty="0" err="1"/>
              <a:t>façons</a:t>
            </a:r>
            <a:r>
              <a:rPr lang="en-US" dirty="0"/>
              <a:t> </a:t>
            </a:r>
            <a:r>
              <a:rPr lang="en-US" dirty="0" err="1"/>
              <a:t>générales</a:t>
            </a:r>
            <a:r>
              <a:rPr lang="en-US" dirty="0"/>
              <a:t>, </a:t>
            </a:r>
            <a:r>
              <a:rPr lang="en-US" dirty="0" err="1"/>
              <a:t>nos</a:t>
            </a:r>
            <a:r>
              <a:rPr lang="en-US" dirty="0"/>
              <a:t> </a:t>
            </a:r>
            <a:r>
              <a:rPr lang="en-US" dirty="0" err="1"/>
              <a:t>croyances</a:t>
            </a:r>
            <a:r>
              <a:rPr lang="en-US" dirty="0"/>
              <a:t> </a:t>
            </a:r>
            <a:r>
              <a:rPr lang="en-US" dirty="0" err="1"/>
              <a:t>servent</a:t>
            </a:r>
            <a:r>
              <a:rPr lang="en-US" dirty="0"/>
              <a:t> à nous </a:t>
            </a:r>
            <a:r>
              <a:rPr lang="en-US" dirty="0" err="1"/>
              <a:t>rassurer</a:t>
            </a:r>
            <a:r>
              <a:rPr lang="en-US" dirty="0"/>
              <a:t>. </a:t>
            </a:r>
          </a:p>
          <a:p>
            <a:r>
              <a:rPr lang="en-US" dirty="0" err="1"/>
              <a:t>Voyons</a:t>
            </a:r>
            <a:r>
              <a:rPr lang="en-US" dirty="0"/>
              <a:t> à quoi nous </a:t>
            </a:r>
            <a:r>
              <a:rPr lang="en-US" dirty="0" err="1"/>
              <a:t>sert</a:t>
            </a:r>
            <a:r>
              <a:rPr lang="en-US" dirty="0"/>
              <a:t> </a:t>
            </a:r>
            <a:r>
              <a:rPr lang="en-US" dirty="0" err="1"/>
              <a:t>cette</a:t>
            </a:r>
            <a:r>
              <a:rPr lang="en-US" dirty="0"/>
              <a:t> </a:t>
            </a:r>
            <a:r>
              <a:rPr lang="en-US" dirty="0" err="1"/>
              <a:t>croyance</a:t>
            </a:r>
            <a:r>
              <a:rPr lang="en-US" dirty="0"/>
              <a:t> “du </a:t>
            </a:r>
            <a:r>
              <a:rPr lang="en-US" dirty="0" err="1"/>
              <a:t>consommateur</a:t>
            </a:r>
            <a:r>
              <a:rPr lang="en-US" dirty="0"/>
              <a:t> </a:t>
            </a:r>
            <a:r>
              <a:rPr lang="en-US" dirty="0" err="1"/>
              <a:t>seul</a:t>
            </a:r>
            <a:r>
              <a:rPr lang="en-US" dirty="0"/>
              <a:t> maître de </a:t>
            </a:r>
            <a:r>
              <a:rPr lang="en-US" dirty="0" err="1"/>
              <a:t>sa</a:t>
            </a:r>
            <a:r>
              <a:rPr lang="en-US" dirty="0"/>
              <a:t> destine”.</a:t>
            </a:r>
          </a:p>
          <a:p>
            <a:r>
              <a:rPr lang="en-US" dirty="0"/>
              <a:t>
Nous </a:t>
            </a:r>
            <a:r>
              <a:rPr lang="en-US" dirty="0" err="1"/>
              <a:t>pourrions</a:t>
            </a:r>
            <a:r>
              <a:rPr lang="en-US" dirty="0"/>
              <a:t> dire que </a:t>
            </a:r>
            <a:r>
              <a:rPr lang="en-US" dirty="0" err="1"/>
              <a:t>cette</a:t>
            </a:r>
            <a:r>
              <a:rPr lang="en-US" dirty="0"/>
              <a:t> </a:t>
            </a:r>
            <a:r>
              <a:rPr lang="en-US" dirty="0" err="1"/>
              <a:t>croyances</a:t>
            </a:r>
            <a:r>
              <a:rPr lang="en-US" dirty="0"/>
              <a:t> </a:t>
            </a:r>
            <a:r>
              <a:rPr lang="en-US" dirty="0" err="1"/>
              <a:t>vient</a:t>
            </a:r>
            <a:r>
              <a:rPr lang="en-US" dirty="0"/>
              <a:t> me </a:t>
            </a:r>
            <a:r>
              <a:rPr lang="en-US" dirty="0" err="1"/>
              <a:t>rassurer</a:t>
            </a:r>
            <a:r>
              <a:rPr lang="en-US" dirty="0"/>
              <a:t> sur le fait que </a:t>
            </a:r>
            <a:r>
              <a:rPr lang="en-US" dirty="0" err="1"/>
              <a:t>c’est</a:t>
            </a:r>
            <a:r>
              <a:rPr lang="en-US" dirty="0"/>
              <a:t> le </a:t>
            </a:r>
            <a:r>
              <a:rPr lang="en-US" dirty="0" err="1"/>
              <a:t>mauvais</a:t>
            </a:r>
            <a:r>
              <a:rPr lang="en-US" dirty="0"/>
              <a:t> </a:t>
            </a:r>
            <a:r>
              <a:rPr lang="en-US" dirty="0" err="1"/>
              <a:t>jugement</a:t>
            </a:r>
            <a:r>
              <a:rPr lang="en-US" dirty="0"/>
              <a:t> de </a:t>
            </a:r>
            <a:r>
              <a:rPr lang="en-US" dirty="0" err="1"/>
              <a:t>l’autre</a:t>
            </a:r>
            <a:r>
              <a:rPr lang="en-US" dirty="0"/>
              <a:t> qui </a:t>
            </a:r>
            <a:r>
              <a:rPr lang="en-US" dirty="0" err="1"/>
              <a:t>est</a:t>
            </a:r>
            <a:r>
              <a:rPr lang="en-US" dirty="0"/>
              <a:t> à la source de </a:t>
            </a:r>
            <a:r>
              <a:rPr lang="en-US" dirty="0" err="1"/>
              <a:t>ses</a:t>
            </a:r>
            <a:r>
              <a:rPr lang="en-US" dirty="0"/>
              <a:t> </a:t>
            </a:r>
            <a:r>
              <a:rPr lang="en-US" dirty="0" err="1"/>
              <a:t>difficultés</a:t>
            </a:r>
            <a:r>
              <a:rPr lang="en-US" dirty="0"/>
              <a:t>. </a:t>
            </a:r>
            <a:r>
              <a:rPr lang="en-US" dirty="0" err="1"/>
              <a:t>Donc</a:t>
            </a:r>
            <a:r>
              <a:rPr lang="en-US" dirty="0"/>
              <a:t>, </a:t>
            </a:r>
            <a:r>
              <a:rPr lang="en-US" dirty="0" err="1"/>
              <a:t>si</a:t>
            </a:r>
            <a:r>
              <a:rPr lang="en-US" dirty="0"/>
              <a:t> de mon </a:t>
            </a:r>
            <a:r>
              <a:rPr lang="en-US" dirty="0" err="1"/>
              <a:t>côté</a:t>
            </a:r>
            <a:r>
              <a:rPr lang="en-US" dirty="0"/>
              <a:t>, je </a:t>
            </a:r>
            <a:r>
              <a:rPr lang="en-US" dirty="0" err="1"/>
              <a:t>fais</a:t>
            </a:r>
            <a:r>
              <a:rPr lang="en-US" dirty="0"/>
              <a:t> </a:t>
            </a:r>
            <a:r>
              <a:rPr lang="en-US" dirty="0" err="1"/>
              <a:t>ce</a:t>
            </a:r>
            <a:r>
              <a:rPr lang="en-US" dirty="0"/>
              <a:t> </a:t>
            </a:r>
            <a:r>
              <a:rPr lang="en-US" dirty="0" err="1"/>
              <a:t>qu’il</a:t>
            </a:r>
            <a:r>
              <a:rPr lang="en-US" dirty="0"/>
              <a:t> </a:t>
            </a:r>
            <a:r>
              <a:rPr lang="en-US" dirty="0" err="1"/>
              <a:t>faut</a:t>
            </a:r>
            <a:r>
              <a:rPr lang="en-US" dirty="0"/>
              <a:t> (</a:t>
            </a:r>
            <a:r>
              <a:rPr lang="en-US" dirty="0" err="1"/>
              <a:t>moralement</a:t>
            </a:r>
            <a:r>
              <a:rPr lang="en-US" dirty="0"/>
              <a:t>), je </a:t>
            </a:r>
            <a:r>
              <a:rPr lang="en-US" dirty="0" err="1"/>
              <a:t>suis</a:t>
            </a:r>
            <a:r>
              <a:rPr lang="en-US" dirty="0"/>
              <a:t> </a:t>
            </a:r>
            <a:r>
              <a:rPr lang="en-US" dirty="0" err="1"/>
              <a:t>certaine</a:t>
            </a:r>
            <a:r>
              <a:rPr lang="en-US" dirty="0"/>
              <a:t> de ne pas </a:t>
            </a:r>
            <a:r>
              <a:rPr lang="en-US" dirty="0" err="1"/>
              <a:t>retrouver</a:t>
            </a:r>
            <a:r>
              <a:rPr lang="en-US" dirty="0"/>
              <a:t> dans </a:t>
            </a:r>
            <a:r>
              <a:rPr lang="en-US" dirty="0" err="1"/>
              <a:t>cette</a:t>
            </a:r>
            <a:r>
              <a:rPr lang="en-US" dirty="0"/>
              <a:t> situation. </a:t>
            </a:r>
            <a:r>
              <a:rPr lang="en-US" dirty="0" err="1"/>
              <a:t>Cette</a:t>
            </a:r>
            <a:r>
              <a:rPr lang="en-US" dirty="0"/>
              <a:t> </a:t>
            </a:r>
            <a:r>
              <a:rPr lang="en-US" dirty="0" err="1"/>
              <a:t>croyance</a:t>
            </a:r>
            <a:r>
              <a:rPr lang="en-US" dirty="0"/>
              <a:t> </a:t>
            </a:r>
            <a:r>
              <a:rPr lang="en-US" dirty="0" err="1"/>
              <a:t>vient</a:t>
            </a:r>
            <a:r>
              <a:rPr lang="en-US" dirty="0"/>
              <a:t> </a:t>
            </a:r>
            <a:r>
              <a:rPr lang="en-US" dirty="0" err="1"/>
              <a:t>donc</a:t>
            </a:r>
            <a:r>
              <a:rPr lang="en-US" dirty="0"/>
              <a:t> me </a:t>
            </a:r>
            <a:r>
              <a:rPr lang="en-US" dirty="0" err="1"/>
              <a:t>protéger</a:t>
            </a:r>
            <a:r>
              <a:rPr lang="en-US" dirty="0"/>
              <a:t> de me </a:t>
            </a:r>
            <a:r>
              <a:rPr lang="en-US" dirty="0" err="1"/>
              <a:t>retrouver</a:t>
            </a:r>
            <a:r>
              <a:rPr lang="en-US" dirty="0"/>
              <a:t> dans </a:t>
            </a:r>
            <a:r>
              <a:rPr lang="en-US" dirty="0" err="1"/>
              <a:t>cette</a:t>
            </a:r>
            <a:r>
              <a:rPr lang="en-US" dirty="0"/>
              <a:t> situation.
Et bon, </a:t>
            </a:r>
            <a:r>
              <a:rPr lang="en-US" dirty="0" err="1"/>
              <a:t>disons</a:t>
            </a:r>
            <a:r>
              <a:rPr lang="en-US" dirty="0"/>
              <a:t>-le, </a:t>
            </a:r>
            <a:r>
              <a:rPr lang="en-US" dirty="0" err="1"/>
              <a:t>cette</a:t>
            </a:r>
            <a:r>
              <a:rPr lang="en-US" dirty="0"/>
              <a:t> lecture </a:t>
            </a:r>
            <a:r>
              <a:rPr lang="en-US" dirty="0" err="1"/>
              <a:t>individualisante</a:t>
            </a:r>
            <a:r>
              <a:rPr lang="en-US" dirty="0"/>
              <a:t> (le </a:t>
            </a:r>
            <a:r>
              <a:rPr lang="en-US" dirty="0" err="1"/>
              <a:t>consommateur</a:t>
            </a:r>
            <a:r>
              <a:rPr lang="en-US" dirty="0"/>
              <a:t>, </a:t>
            </a:r>
            <a:r>
              <a:rPr lang="en-US" dirty="0" err="1"/>
              <a:t>seul</a:t>
            </a:r>
            <a:r>
              <a:rPr lang="en-US" dirty="0"/>
              <a:t> </a:t>
            </a:r>
            <a:r>
              <a:rPr lang="en-US" dirty="0" err="1"/>
              <a:t>maitre</a:t>
            </a:r>
            <a:r>
              <a:rPr lang="en-US" dirty="0"/>
              <a:t> de </a:t>
            </a:r>
            <a:r>
              <a:rPr lang="en-US" dirty="0" err="1"/>
              <a:t>sa</a:t>
            </a:r>
            <a:r>
              <a:rPr lang="en-US" dirty="0"/>
              <a:t> </a:t>
            </a:r>
            <a:r>
              <a:rPr lang="en-US" dirty="0" err="1"/>
              <a:t>destiné</a:t>
            </a:r>
            <a:r>
              <a:rPr lang="en-US" dirty="0"/>
              <a:t>!!) </a:t>
            </a:r>
            <a:r>
              <a:rPr lang="en-US" dirty="0" err="1"/>
              <a:t>est</a:t>
            </a:r>
            <a:r>
              <a:rPr lang="en-US" dirty="0"/>
              <a:t> </a:t>
            </a:r>
            <a:r>
              <a:rPr lang="en-US" dirty="0" err="1"/>
              <a:t>aussi</a:t>
            </a:r>
            <a:r>
              <a:rPr lang="en-US" dirty="0"/>
              <a:t> </a:t>
            </a:r>
            <a:r>
              <a:rPr lang="en-US" dirty="0" err="1"/>
              <a:t>pratique</a:t>
            </a:r>
            <a:r>
              <a:rPr lang="en-US" dirty="0"/>
              <a:t>, les </a:t>
            </a:r>
            <a:r>
              <a:rPr lang="en-US" dirty="0" err="1"/>
              <a:t>autres</a:t>
            </a:r>
            <a:r>
              <a:rPr lang="en-US" dirty="0"/>
              <a:t> </a:t>
            </a:r>
            <a:r>
              <a:rPr lang="en-US" dirty="0" err="1"/>
              <a:t>n’avaient</a:t>
            </a:r>
            <a:r>
              <a:rPr lang="en-US" dirty="0"/>
              <a:t> </a:t>
            </a:r>
            <a:r>
              <a:rPr lang="en-US" dirty="0" err="1"/>
              <a:t>qu’à</a:t>
            </a:r>
            <a:r>
              <a:rPr lang="en-US" dirty="0"/>
              <a:t> bien faire! </a:t>
            </a:r>
            <a:r>
              <a:rPr lang="en-US" dirty="0" err="1"/>
              <a:t>Qu’ils</a:t>
            </a:r>
            <a:r>
              <a:rPr lang="en-US" dirty="0"/>
              <a:t> </a:t>
            </a:r>
            <a:r>
              <a:rPr lang="en-US" dirty="0" err="1"/>
              <a:t>s’arrangent</a:t>
            </a:r>
            <a:r>
              <a:rPr lang="en-US" dirty="0"/>
              <a:t>! </a:t>
            </a:r>
            <a:r>
              <a:rPr lang="en-US" dirty="0" err="1"/>
              <a:t>Ils</a:t>
            </a:r>
            <a:r>
              <a:rPr lang="en-US" dirty="0"/>
              <a:t> </a:t>
            </a:r>
            <a:r>
              <a:rPr lang="en-US" dirty="0" err="1"/>
              <a:t>n’avaient</a:t>
            </a:r>
            <a:r>
              <a:rPr lang="en-US" dirty="0"/>
              <a:t> </a:t>
            </a:r>
            <a:r>
              <a:rPr lang="en-US" dirty="0" err="1"/>
              <a:t>qu’à</a:t>
            </a:r>
            <a:r>
              <a:rPr lang="en-US" dirty="0"/>
              <a:t> </a:t>
            </a:r>
            <a:r>
              <a:rPr lang="en-US" dirty="0" err="1"/>
              <a:t>mieux</a:t>
            </a:r>
            <a:r>
              <a:rPr lang="en-US" dirty="0"/>
              <a:t> </a:t>
            </a:r>
            <a:r>
              <a:rPr lang="en-US" dirty="0" err="1"/>
              <a:t>s’organiser</a:t>
            </a:r>
            <a:r>
              <a:rPr lang="en-US" dirty="0"/>
              <a:t>! </a:t>
            </a:r>
            <a:r>
              <a:rPr lang="en-US" dirty="0" err="1"/>
              <a:t>Collectivement</a:t>
            </a:r>
            <a:r>
              <a:rPr lang="en-US" dirty="0"/>
              <a:t>, nous </a:t>
            </a:r>
            <a:r>
              <a:rPr lang="en-US" dirty="0" err="1"/>
              <a:t>pouvons</a:t>
            </a:r>
            <a:r>
              <a:rPr lang="en-US" dirty="0"/>
              <a:t> </a:t>
            </a:r>
            <a:r>
              <a:rPr lang="en-US" dirty="0" err="1"/>
              <a:t>donc</a:t>
            </a:r>
            <a:r>
              <a:rPr lang="en-US" dirty="0"/>
              <a:t> nous </a:t>
            </a:r>
            <a:r>
              <a:rPr lang="en-US" dirty="0" err="1"/>
              <a:t>en</a:t>
            </a:r>
            <a:r>
              <a:rPr lang="en-US" dirty="0"/>
              <a:t> laver les mains, la question </a:t>
            </a:r>
            <a:r>
              <a:rPr lang="en-US" dirty="0" err="1"/>
              <a:t>est</a:t>
            </a:r>
            <a:r>
              <a:rPr lang="en-US" dirty="0"/>
              <a:t> </a:t>
            </a:r>
            <a:r>
              <a:rPr lang="en-US" dirty="0" err="1"/>
              <a:t>individuelle</a:t>
            </a:r>
            <a:r>
              <a:rPr lang="en-US" dirty="0"/>
              <a:t> et non pas </a:t>
            </a:r>
            <a:r>
              <a:rPr lang="en-US" dirty="0" err="1"/>
              <a:t>sociale</a:t>
            </a:r>
            <a:r>
              <a:rPr lang="en-US" dirty="0"/>
              <a:t>, ton </a:t>
            </a:r>
            <a:r>
              <a:rPr lang="en-US" dirty="0" err="1"/>
              <a:t>problème</a:t>
            </a:r>
            <a:r>
              <a:rPr lang="en-US" dirty="0"/>
              <a:t> </a:t>
            </a:r>
            <a:r>
              <a:rPr lang="en-US" dirty="0" err="1"/>
              <a:t>n’est</a:t>
            </a:r>
            <a:r>
              <a:rPr lang="en-US" dirty="0"/>
              <a:t> </a:t>
            </a:r>
            <a:r>
              <a:rPr lang="en-US" dirty="0" err="1"/>
              <a:t>donc</a:t>
            </a:r>
            <a:r>
              <a:rPr lang="en-US" dirty="0"/>
              <a:t> pas mon </a:t>
            </a:r>
            <a:r>
              <a:rPr lang="en-US" dirty="0" err="1"/>
              <a:t>problème</a:t>
            </a:r>
            <a:r>
              <a:rPr lang="en-US" dirty="0"/>
              <a:t>, forces </a:t>
            </a:r>
            <a:r>
              <a:rPr lang="en-US" dirty="0" err="1"/>
              <a:t>toi</a:t>
            </a:r>
            <a:r>
              <a:rPr lang="en-US" dirty="0"/>
              <a:t> et </a:t>
            </a:r>
            <a:r>
              <a:rPr lang="en-US" dirty="0" err="1"/>
              <a:t>fais</a:t>
            </a:r>
            <a:r>
              <a:rPr lang="en-US" dirty="0"/>
              <a:t> </a:t>
            </a:r>
            <a:r>
              <a:rPr lang="en-US" dirty="0" err="1"/>
              <a:t>mieux</a:t>
            </a:r>
            <a:r>
              <a:rPr lang="en-US" dirty="0"/>
              <a:t> la </a:t>
            </a:r>
            <a:r>
              <a:rPr lang="en-US" dirty="0" err="1"/>
              <a:t>prochaine</a:t>
            </a:r>
            <a:r>
              <a:rPr lang="en-US" dirty="0"/>
              <a:t> </a:t>
            </a:r>
            <a:r>
              <a:rPr lang="en-US" dirty="0" err="1"/>
              <a:t>fois</a:t>
            </a:r>
            <a:r>
              <a:rPr lang="en-US" dirty="0"/>
              <a:t>!
</a:t>
            </a:r>
            <a:r>
              <a:rPr lang="en-US" dirty="0" err="1"/>
              <a:t>Cette</a:t>
            </a:r>
            <a:r>
              <a:rPr lang="en-US" dirty="0"/>
              <a:t> </a:t>
            </a:r>
            <a:r>
              <a:rPr lang="en-US" dirty="0" err="1"/>
              <a:t>croyance</a:t>
            </a:r>
            <a:r>
              <a:rPr lang="en-US" dirty="0"/>
              <a:t> me </a:t>
            </a:r>
            <a:r>
              <a:rPr lang="en-US" dirty="0" err="1"/>
              <a:t>rassure</a:t>
            </a:r>
            <a:r>
              <a:rPr lang="en-US" dirty="0"/>
              <a:t> et me </a:t>
            </a:r>
            <a:r>
              <a:rPr lang="en-US" dirty="0" err="1"/>
              <a:t>façonne</a:t>
            </a:r>
            <a:r>
              <a:rPr lang="en-US" dirty="0"/>
              <a:t>, me </a:t>
            </a:r>
            <a:r>
              <a:rPr lang="en-US" dirty="0" err="1"/>
              <a:t>conforte</a:t>
            </a:r>
            <a:r>
              <a:rPr lang="en-US" dirty="0"/>
              <a:t>, </a:t>
            </a:r>
            <a:r>
              <a:rPr lang="en-US" dirty="0" err="1"/>
              <a:t>comme</a:t>
            </a:r>
            <a:r>
              <a:rPr lang="en-US" dirty="0"/>
              <a:t> </a:t>
            </a:r>
            <a:r>
              <a:rPr lang="en-US" dirty="0" err="1"/>
              <a:t>personne</a:t>
            </a:r>
            <a:r>
              <a:rPr lang="en-US" dirty="0"/>
              <a:t>, </a:t>
            </a:r>
            <a:r>
              <a:rPr lang="en-US" dirty="0" err="1"/>
              <a:t>comme</a:t>
            </a:r>
            <a:r>
              <a:rPr lang="en-US" dirty="0"/>
              <a:t> </a:t>
            </a:r>
            <a:r>
              <a:rPr lang="en-US" dirty="0" err="1"/>
              <a:t>intervenant</a:t>
            </a:r>
            <a:r>
              <a:rPr lang="en-US" dirty="0"/>
              <a:t>. 
</a:t>
            </a:r>
            <a:r>
              <a:rPr lang="en-US" dirty="0" err="1"/>
              <a:t>Cette</a:t>
            </a:r>
            <a:r>
              <a:rPr lang="en-US" dirty="0"/>
              <a:t> </a:t>
            </a:r>
            <a:r>
              <a:rPr lang="en-US" dirty="0" err="1"/>
              <a:t>croyance</a:t>
            </a:r>
            <a:r>
              <a:rPr lang="en-US" dirty="0"/>
              <a:t> me laisse </a:t>
            </a:r>
            <a:r>
              <a:rPr lang="en-US" dirty="0" err="1"/>
              <a:t>une</a:t>
            </a:r>
            <a:r>
              <a:rPr lang="en-US" dirty="0"/>
              <a:t> forte impression de </a:t>
            </a:r>
            <a:r>
              <a:rPr lang="en-US" dirty="0" err="1"/>
              <a:t>contrôle</a:t>
            </a:r>
            <a:r>
              <a:rPr lang="en-US" dirty="0"/>
              <a:t> sur ma vie.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Ainsi</a:t>
            </a:r>
            <a:r>
              <a:rPr lang="en-US" dirty="0"/>
              <a:t>, </a:t>
            </a:r>
            <a:r>
              <a:rPr lang="en-US" dirty="0" err="1"/>
              <a:t>si</a:t>
            </a:r>
            <a:r>
              <a:rPr lang="en-US" dirty="0"/>
              <a:t> nous </a:t>
            </a:r>
            <a:r>
              <a:rPr lang="en-US" dirty="0" err="1"/>
              <a:t>désirons</a:t>
            </a:r>
            <a:r>
              <a:rPr lang="en-US" dirty="0"/>
              <a:t> </a:t>
            </a:r>
            <a:r>
              <a:rPr lang="en-US" dirty="0" err="1"/>
              <a:t>si</a:t>
            </a:r>
            <a:r>
              <a:rPr lang="en-US" dirty="0"/>
              <a:t> </a:t>
            </a:r>
            <a:r>
              <a:rPr lang="en-US" dirty="0" err="1"/>
              <a:t>profondément</a:t>
            </a:r>
            <a:r>
              <a:rPr lang="en-US" dirty="0"/>
              <a:t> </a:t>
            </a:r>
            <a:r>
              <a:rPr lang="en-US" dirty="0" err="1"/>
              <a:t>croire</a:t>
            </a:r>
            <a:r>
              <a:rPr lang="en-US" dirty="0"/>
              <a:t> </a:t>
            </a:r>
            <a:r>
              <a:rPr lang="en-US" dirty="0" err="1"/>
              <a:t>en</a:t>
            </a:r>
            <a:r>
              <a:rPr lang="en-US" dirty="0"/>
              <a:t> la </a:t>
            </a:r>
            <a:r>
              <a:rPr lang="en-US" dirty="0" err="1"/>
              <a:t>liberté</a:t>
            </a:r>
            <a:r>
              <a:rPr lang="en-US" dirty="0"/>
              <a:t> de </a:t>
            </a:r>
            <a:r>
              <a:rPr lang="en-US" dirty="0" err="1"/>
              <a:t>choix</a:t>
            </a:r>
            <a:r>
              <a:rPr lang="en-US" dirty="0"/>
              <a:t>, </a:t>
            </a:r>
            <a:r>
              <a:rPr lang="en-US" dirty="0" err="1"/>
              <a:t>c’est</a:t>
            </a:r>
            <a:r>
              <a:rPr lang="en-US" dirty="0"/>
              <a:t> que </a:t>
            </a:r>
            <a:r>
              <a:rPr lang="en-US" dirty="0" err="1"/>
              <a:t>ce</a:t>
            </a:r>
            <a:r>
              <a:rPr lang="en-US" dirty="0"/>
              <a:t> concept </a:t>
            </a:r>
            <a:r>
              <a:rPr lang="en-US" dirty="0" err="1"/>
              <a:t>touche</a:t>
            </a:r>
            <a:r>
              <a:rPr lang="en-US" dirty="0"/>
              <a:t> à des </a:t>
            </a:r>
            <a:r>
              <a:rPr lang="en-US" dirty="0" err="1"/>
              <a:t>valeurs</a:t>
            </a:r>
            <a:r>
              <a:rPr lang="en-US" dirty="0"/>
              <a:t> profondes: </a:t>
            </a:r>
            <a:r>
              <a:rPr lang="en-US" dirty="0" err="1"/>
              <a:t>l’identité</a:t>
            </a:r>
            <a:r>
              <a:rPr lang="en-US" dirty="0"/>
              <a:t>, </a:t>
            </a:r>
            <a:r>
              <a:rPr lang="en-US" dirty="0" err="1"/>
              <a:t>l’estime</a:t>
            </a:r>
            <a:r>
              <a:rPr lang="en-US" dirty="0"/>
              <a:t> de </a:t>
            </a:r>
            <a:r>
              <a:rPr lang="en-US" dirty="0" err="1"/>
              <a:t>soi</a:t>
            </a:r>
            <a:r>
              <a:rPr lang="en-US" dirty="0"/>
              <a:t>, </a:t>
            </a:r>
            <a:r>
              <a:rPr lang="en-US" dirty="0" err="1"/>
              <a:t>notre</a:t>
            </a:r>
            <a:r>
              <a:rPr lang="en-US" dirty="0"/>
              <a:t> </a:t>
            </a:r>
            <a:r>
              <a:rPr lang="en-US" dirty="0" err="1"/>
              <a:t>valeur</a:t>
            </a:r>
            <a:r>
              <a:rPr lang="en-US" dirty="0"/>
              <a:t> par rapport à un </a:t>
            </a:r>
            <a:r>
              <a:rPr lang="en-US" dirty="0" err="1"/>
              <a:t>groupe</a:t>
            </a:r>
            <a:r>
              <a:rPr lang="en-US" dirty="0"/>
              <a:t>, </a:t>
            </a:r>
            <a:r>
              <a:rPr lang="en-US" dirty="0" err="1"/>
              <a:t>notre</a:t>
            </a:r>
            <a:r>
              <a:rPr lang="en-US" dirty="0"/>
              <a:t> appurtenance, etc. </a:t>
            </a:r>
          </a:p>
          <a:p>
            <a:endParaRPr lang="en-US" dirty="0"/>
          </a:p>
          <a:p>
            <a:r>
              <a:rPr lang="en-US" dirty="0"/>
              <a:t>Dans </a:t>
            </a:r>
            <a:r>
              <a:rPr lang="en-US" dirty="0" err="1"/>
              <a:t>notre</a:t>
            </a:r>
            <a:r>
              <a:rPr lang="en-US" dirty="0"/>
              <a:t> </a:t>
            </a:r>
            <a:r>
              <a:rPr lang="en-US" dirty="0" err="1"/>
              <a:t>société</a:t>
            </a:r>
            <a:r>
              <a:rPr lang="en-US" dirty="0"/>
              <a:t> de </a:t>
            </a:r>
            <a:r>
              <a:rPr lang="en-US" dirty="0" err="1"/>
              <a:t>consommation</a:t>
            </a:r>
            <a:r>
              <a:rPr lang="en-US" dirty="0"/>
              <a:t>, </a:t>
            </a:r>
            <a:r>
              <a:rPr lang="en-US" dirty="0" err="1"/>
              <a:t>choisir</a:t>
            </a:r>
            <a:r>
              <a:rPr lang="en-US" dirty="0"/>
              <a:t> </a:t>
            </a:r>
            <a:r>
              <a:rPr lang="en-US" dirty="0" err="1"/>
              <a:t>telle</a:t>
            </a:r>
            <a:r>
              <a:rPr lang="en-US" dirty="0"/>
              <a:t> </a:t>
            </a:r>
            <a:r>
              <a:rPr lang="en-US" dirty="0" err="1"/>
              <a:t>voiture</a:t>
            </a:r>
            <a:r>
              <a:rPr lang="en-US" dirty="0"/>
              <a:t>, </a:t>
            </a:r>
            <a:r>
              <a:rPr lang="en-US" dirty="0" err="1"/>
              <a:t>tel</a:t>
            </a:r>
            <a:r>
              <a:rPr lang="en-US" dirty="0"/>
              <a:t> </a:t>
            </a:r>
            <a:r>
              <a:rPr lang="en-US" dirty="0" err="1"/>
              <a:t>vêtement</a:t>
            </a:r>
            <a:r>
              <a:rPr lang="en-US" dirty="0"/>
              <a:t> </a:t>
            </a:r>
            <a:r>
              <a:rPr lang="en-US" dirty="0" err="1"/>
              <a:t>ou</a:t>
            </a:r>
            <a:r>
              <a:rPr lang="en-US" dirty="0"/>
              <a:t> </a:t>
            </a:r>
            <a:r>
              <a:rPr lang="en-US" dirty="0" err="1"/>
              <a:t>telle</a:t>
            </a:r>
            <a:r>
              <a:rPr lang="en-US" dirty="0"/>
              <a:t> </a:t>
            </a:r>
            <a:r>
              <a:rPr lang="en-US" dirty="0" err="1"/>
              <a:t>bouteille</a:t>
            </a:r>
            <a:r>
              <a:rPr lang="en-US" dirty="0"/>
              <a:t> de vin </a:t>
            </a:r>
            <a:r>
              <a:rPr lang="en-US" dirty="0" err="1"/>
              <a:t>permet</a:t>
            </a:r>
            <a:r>
              <a:rPr lang="en-US" dirty="0"/>
              <a:t> de se «</a:t>
            </a:r>
            <a:r>
              <a:rPr lang="en-US" dirty="0" err="1"/>
              <a:t>choisir</a:t>
            </a:r>
            <a:r>
              <a:rPr lang="en-US" dirty="0"/>
              <a:t>» </a:t>
            </a:r>
            <a:r>
              <a:rPr lang="en-US" dirty="0" err="1"/>
              <a:t>une</a:t>
            </a:r>
            <a:r>
              <a:rPr lang="en-US" dirty="0"/>
              <a:t> </a:t>
            </a:r>
            <a:r>
              <a:rPr lang="en-US" dirty="0" err="1"/>
              <a:t>identité</a:t>
            </a:r>
            <a:r>
              <a:rPr lang="en-US" dirty="0"/>
              <a:t> </a:t>
            </a:r>
            <a:r>
              <a:rPr lang="en-US" dirty="0" err="1"/>
              <a:t>ou</a:t>
            </a:r>
            <a:r>
              <a:rPr lang="en-US" dirty="0"/>
              <a:t> du </a:t>
            </a:r>
            <a:r>
              <a:rPr lang="en-US" dirty="0" err="1"/>
              <a:t>moins</a:t>
            </a:r>
            <a:r>
              <a:rPr lang="en-US" dirty="0"/>
              <a:t> </a:t>
            </a:r>
            <a:r>
              <a:rPr lang="en-US" dirty="0" err="1"/>
              <a:t>d’afficher</a:t>
            </a:r>
            <a:r>
              <a:rPr lang="en-US" dirty="0"/>
              <a:t> </a:t>
            </a:r>
            <a:r>
              <a:rPr lang="en-US" dirty="0" err="1"/>
              <a:t>l’image</a:t>
            </a:r>
            <a:r>
              <a:rPr lang="en-US" dirty="0"/>
              <a:t> que </a:t>
            </a:r>
            <a:r>
              <a:rPr lang="en-US" dirty="0" err="1"/>
              <a:t>l’on</a:t>
            </a:r>
            <a:r>
              <a:rPr lang="en-US" dirty="0"/>
              <a:t> </a:t>
            </a:r>
            <a:r>
              <a:rPr lang="en-US" dirty="0" err="1"/>
              <a:t>souhaite</a:t>
            </a:r>
            <a:r>
              <a:rPr lang="en-US" dirty="0"/>
              <a:t> donner de </a:t>
            </a:r>
            <a:r>
              <a:rPr lang="en-US" dirty="0" err="1"/>
              <a:t>soi</a:t>
            </a:r>
            <a:r>
              <a:rPr lang="en-US" dirty="0"/>
              <a:t>.
Par </a:t>
            </a:r>
            <a:r>
              <a:rPr lang="en-US" dirty="0" err="1"/>
              <a:t>conséquent</a:t>
            </a:r>
            <a:r>
              <a:rPr lang="en-US" dirty="0"/>
              <a:t>, </a:t>
            </a:r>
            <a:r>
              <a:rPr lang="en-US" dirty="0" err="1"/>
              <a:t>l'identité</a:t>
            </a:r>
            <a:r>
              <a:rPr lang="en-US" dirty="0"/>
              <a:t> </a:t>
            </a:r>
            <a:r>
              <a:rPr lang="en-US" dirty="0" err="1"/>
              <a:t>relève</a:t>
            </a:r>
            <a:r>
              <a:rPr lang="en-US" dirty="0"/>
              <a:t> de </a:t>
            </a:r>
            <a:r>
              <a:rPr lang="en-US" dirty="0" err="1"/>
              <a:t>moins</a:t>
            </a:r>
            <a:r>
              <a:rPr lang="en-US" dirty="0"/>
              <a:t> </a:t>
            </a:r>
            <a:r>
              <a:rPr lang="en-US" dirty="0" err="1"/>
              <a:t>en</a:t>
            </a:r>
            <a:r>
              <a:rPr lang="en-US" dirty="0"/>
              <a:t> </a:t>
            </a:r>
            <a:r>
              <a:rPr lang="en-US" dirty="0" err="1"/>
              <a:t>moins</a:t>
            </a:r>
            <a:r>
              <a:rPr lang="en-US" dirty="0"/>
              <a:t> de </a:t>
            </a:r>
            <a:r>
              <a:rPr lang="en-US" dirty="0" err="1"/>
              <a:t>l'appartenance</a:t>
            </a:r>
            <a:r>
              <a:rPr lang="en-US" dirty="0"/>
              <a:t> à un </a:t>
            </a:r>
            <a:r>
              <a:rPr lang="en-US" dirty="0" err="1"/>
              <a:t>famille</a:t>
            </a:r>
            <a:r>
              <a:rPr lang="en-US" dirty="0"/>
              <a:t>, à un corps de métier </a:t>
            </a:r>
            <a:r>
              <a:rPr lang="en-US" dirty="0" err="1"/>
              <a:t>ou</a:t>
            </a:r>
            <a:r>
              <a:rPr lang="en-US" dirty="0"/>
              <a:t> à </a:t>
            </a:r>
            <a:r>
              <a:rPr lang="en-US" dirty="0" err="1"/>
              <a:t>une</a:t>
            </a:r>
            <a:r>
              <a:rPr lang="en-US" dirty="0"/>
              <a:t> </a:t>
            </a:r>
            <a:r>
              <a:rPr lang="en-US" dirty="0" err="1"/>
              <a:t>communauté</a:t>
            </a:r>
            <a:r>
              <a:rPr lang="en-US" dirty="0"/>
              <a:t> </a:t>
            </a:r>
            <a:r>
              <a:rPr lang="en-US" dirty="0" err="1"/>
              <a:t>donné</a:t>
            </a:r>
            <a:r>
              <a:rPr lang="en-US" dirty="0"/>
              <a:t>, et de plus </a:t>
            </a:r>
            <a:r>
              <a:rPr lang="en-US" dirty="0" err="1"/>
              <a:t>en</a:t>
            </a:r>
            <a:r>
              <a:rPr lang="en-US" dirty="0"/>
              <a:t> plus à un </a:t>
            </a:r>
            <a:r>
              <a:rPr lang="en-US" dirty="0" err="1"/>
              <a:t>parcours</a:t>
            </a:r>
            <a:r>
              <a:rPr lang="en-US" dirty="0"/>
              <a:t> </a:t>
            </a:r>
            <a:r>
              <a:rPr lang="en-US" dirty="0" err="1"/>
              <a:t>individuel</a:t>
            </a:r>
            <a:r>
              <a:rPr lang="en-US" dirty="0"/>
              <a:t> de </a:t>
            </a:r>
            <a:r>
              <a:rPr lang="en-US" dirty="0" err="1"/>
              <a:t>consommation</a:t>
            </a:r>
            <a:r>
              <a:rPr lang="en-US" dirty="0"/>
              <a:t> qui se </a:t>
            </a:r>
            <a:r>
              <a:rPr lang="en-US" dirty="0" err="1"/>
              <a:t>caractérise</a:t>
            </a:r>
            <a:r>
              <a:rPr lang="en-US" dirty="0"/>
              <a:t> par </a:t>
            </a:r>
            <a:r>
              <a:rPr lang="en-US" dirty="0" err="1"/>
              <a:t>une</a:t>
            </a:r>
            <a:r>
              <a:rPr lang="en-US" dirty="0"/>
              <a:t> </a:t>
            </a:r>
            <a:r>
              <a:rPr lang="en-US" dirty="0" err="1"/>
              <a:t>série</a:t>
            </a:r>
            <a:r>
              <a:rPr lang="en-US" dirty="0"/>
              <a:t> de marques et de </a:t>
            </a:r>
            <a:r>
              <a:rPr lang="en-US" dirty="0" err="1"/>
              <a:t>signe</a:t>
            </a:r>
            <a:r>
              <a:rPr lang="en-US" dirty="0"/>
              <a:t> </a:t>
            </a:r>
            <a:r>
              <a:rPr lang="en-US" dirty="0" err="1"/>
              <a:t>distinctifs</a:t>
            </a:r>
            <a:r>
              <a:rPr lang="en-US" dirty="0"/>
              <a:t>.
Pour un grand </a:t>
            </a:r>
            <a:r>
              <a:rPr lang="en-US" dirty="0" err="1"/>
              <a:t>nombre</a:t>
            </a:r>
            <a:r>
              <a:rPr lang="en-US" dirty="0"/>
              <a:t> de </a:t>
            </a:r>
            <a:r>
              <a:rPr lang="en-US" dirty="0" err="1"/>
              <a:t>personne</a:t>
            </a:r>
            <a:r>
              <a:rPr lang="en-US" dirty="0"/>
              <a:t>, la possession de </a:t>
            </a:r>
            <a:r>
              <a:rPr lang="en-US" dirty="0" err="1"/>
              <a:t>certains</a:t>
            </a:r>
            <a:r>
              <a:rPr lang="en-US" dirty="0"/>
              <a:t> bien </a:t>
            </a:r>
            <a:r>
              <a:rPr lang="en-US" dirty="0" err="1"/>
              <a:t>est</a:t>
            </a:r>
            <a:r>
              <a:rPr lang="en-US" dirty="0"/>
              <a:t> un </a:t>
            </a:r>
            <a:r>
              <a:rPr lang="en-US" dirty="0" err="1"/>
              <a:t>objectif</a:t>
            </a:r>
            <a:r>
              <a:rPr lang="en-US" dirty="0"/>
              <a:t> central de </a:t>
            </a:r>
            <a:r>
              <a:rPr lang="en-US" dirty="0" err="1"/>
              <a:t>l'existence</a:t>
            </a:r>
            <a:r>
              <a:rPr lang="en-US" dirty="0"/>
              <a:t>. La </a:t>
            </a:r>
            <a:r>
              <a:rPr lang="en-US" dirty="0" err="1"/>
              <a:t>surconsommation</a:t>
            </a:r>
            <a:r>
              <a:rPr lang="en-US" dirty="0"/>
              <a:t> </a:t>
            </a:r>
            <a:r>
              <a:rPr lang="en-US" dirty="0" err="1"/>
              <a:t>n'est</a:t>
            </a:r>
            <a:r>
              <a:rPr lang="en-US" dirty="0"/>
              <a:t> </a:t>
            </a:r>
            <a:r>
              <a:rPr lang="en-US" dirty="0" err="1"/>
              <a:t>donc</a:t>
            </a:r>
            <a:r>
              <a:rPr lang="en-US" dirty="0"/>
              <a:t> pas </a:t>
            </a:r>
            <a:r>
              <a:rPr lang="en-US" dirty="0" err="1"/>
              <a:t>seulement</a:t>
            </a:r>
            <a:r>
              <a:rPr lang="en-US" dirty="0"/>
              <a:t> le fait de </a:t>
            </a:r>
            <a:r>
              <a:rPr lang="en-US" dirty="0" err="1"/>
              <a:t>dépenses</a:t>
            </a:r>
            <a:r>
              <a:rPr lang="en-US" dirty="0"/>
              <a:t> </a:t>
            </a:r>
            <a:r>
              <a:rPr lang="en-US" dirty="0" err="1"/>
              <a:t>frivoles</a:t>
            </a:r>
            <a:r>
              <a:rPr lang="en-US" dirty="0"/>
              <a:t> et </a:t>
            </a:r>
            <a:r>
              <a:rPr lang="en-US" dirty="0" err="1"/>
              <a:t>d'excès</a:t>
            </a:r>
            <a:r>
              <a:rPr lang="en-US" dirty="0"/>
              <a:t>, </a:t>
            </a:r>
            <a:r>
              <a:rPr lang="en-US" dirty="0" err="1"/>
              <a:t>mais</a:t>
            </a:r>
            <a:r>
              <a:rPr lang="en-US" dirty="0"/>
              <a:t> bien un </a:t>
            </a:r>
            <a:r>
              <a:rPr lang="en-US" dirty="0" err="1"/>
              <a:t>amalgame</a:t>
            </a:r>
            <a:r>
              <a:rPr lang="en-US" dirty="0"/>
              <a:t> entre deux choses à priori </a:t>
            </a:r>
            <a:r>
              <a:rPr lang="en-US" dirty="0" err="1"/>
              <a:t>distinctes</a:t>
            </a:r>
            <a:r>
              <a:rPr lang="en-US" dirty="0"/>
              <a:t>
1- Ce que nous </a:t>
            </a:r>
            <a:r>
              <a:rPr lang="en-US" dirty="0" err="1"/>
              <a:t>sommes</a:t>
            </a:r>
            <a:r>
              <a:rPr lang="en-US" dirty="0"/>
              <a:t>
2- Ce que nous </a:t>
            </a:r>
            <a:r>
              <a:rPr lang="en-US" dirty="0" err="1"/>
              <a:t>consommons</a:t>
            </a:r>
            <a:r>
              <a:rPr lang="en-US" dirty="0"/>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indent="0">
              <a:buFont typeface="Arial" panose="020B0604020202020204" pitchFamily="34" charset="0"/>
              <a:buNone/>
            </a:pPr>
            <a:r>
              <a:rPr lang="en-US" dirty="0" err="1"/>
              <a:t>L'intensité</a:t>
            </a:r>
            <a:r>
              <a:rPr lang="en-US" dirty="0"/>
              <a:t> du lien entre </a:t>
            </a:r>
            <a:r>
              <a:rPr lang="en-US" dirty="0" err="1"/>
              <a:t>identité</a:t>
            </a:r>
            <a:r>
              <a:rPr lang="en-US" dirty="0"/>
              <a:t> et </a:t>
            </a:r>
            <a:r>
              <a:rPr lang="en-US" dirty="0" err="1"/>
              <a:t>consommation</a:t>
            </a:r>
            <a:r>
              <a:rPr lang="en-US" dirty="0"/>
              <a:t> </a:t>
            </a:r>
            <a:r>
              <a:rPr lang="en-US" dirty="0" err="1"/>
              <a:t>vient</a:t>
            </a:r>
            <a:r>
              <a:rPr lang="en-US" dirty="0"/>
              <a:t> </a:t>
            </a:r>
            <a:r>
              <a:rPr lang="en-US" dirty="0" err="1"/>
              <a:t>brouiller</a:t>
            </a:r>
            <a:r>
              <a:rPr lang="en-US" dirty="0"/>
              <a:t> la </a:t>
            </a:r>
            <a:r>
              <a:rPr lang="en-US" dirty="0" err="1"/>
              <a:t>différence</a:t>
            </a:r>
            <a:r>
              <a:rPr lang="en-US" dirty="0"/>
              <a:t> entre </a:t>
            </a:r>
            <a:r>
              <a:rPr lang="en-US" dirty="0" err="1"/>
              <a:t>besoins</a:t>
            </a:r>
            <a:r>
              <a:rPr lang="en-US" dirty="0"/>
              <a:t> et </a:t>
            </a:r>
            <a:r>
              <a:rPr lang="en-US" dirty="0" err="1"/>
              <a:t>désirs</a:t>
            </a:r>
            <a:r>
              <a:rPr lang="en-US" dirty="0"/>
              <a:t>.
Une </a:t>
            </a:r>
            <a:r>
              <a:rPr lang="en-US" dirty="0" err="1"/>
              <a:t>telle</a:t>
            </a:r>
            <a:r>
              <a:rPr lang="en-US" dirty="0"/>
              <a:t> </a:t>
            </a:r>
            <a:r>
              <a:rPr lang="en-US" dirty="0" err="1"/>
              <a:t>stratégie</a:t>
            </a:r>
            <a:r>
              <a:rPr lang="en-US" dirty="0"/>
              <a:t> a deux </a:t>
            </a:r>
            <a:r>
              <a:rPr lang="en-US" dirty="0" err="1"/>
              <a:t>avantages</a:t>
            </a:r>
            <a:r>
              <a:rPr lang="en-US" dirty="0"/>
              <a:t>. 
	</a:t>
            </a:r>
            <a:r>
              <a:rPr lang="en-US" dirty="0" err="1"/>
              <a:t>Premièrement</a:t>
            </a:r>
            <a:r>
              <a:rPr lang="en-US" dirty="0"/>
              <a:t>, </a:t>
            </a:r>
            <a:r>
              <a:rPr lang="en-US" dirty="0" err="1"/>
              <a:t>elle</a:t>
            </a:r>
            <a:r>
              <a:rPr lang="en-US" dirty="0"/>
              <a:t> nous </a:t>
            </a:r>
            <a:r>
              <a:rPr lang="en-US" dirty="0" err="1"/>
              <a:t>donne</a:t>
            </a:r>
            <a:r>
              <a:rPr lang="en-US" dirty="0"/>
              <a:t> </a:t>
            </a:r>
            <a:r>
              <a:rPr lang="en-US" dirty="0" err="1"/>
              <a:t>l’impression</a:t>
            </a:r>
            <a:r>
              <a:rPr lang="en-US" dirty="0"/>
              <a:t> que nous </a:t>
            </a:r>
            <a:r>
              <a:rPr lang="en-US" dirty="0" err="1"/>
              <a:t>choisissons</a:t>
            </a:r>
            <a:r>
              <a:rPr lang="en-US" dirty="0"/>
              <a:t> </a:t>
            </a:r>
            <a:r>
              <a:rPr lang="en-US" dirty="0" err="1"/>
              <a:t>en</a:t>
            </a:r>
            <a:r>
              <a:rPr lang="en-US" dirty="0"/>
              <a:t> </a:t>
            </a:r>
            <a:r>
              <a:rPr lang="en-US" dirty="0" err="1"/>
              <a:t>toute</a:t>
            </a:r>
            <a:r>
              <a:rPr lang="en-US" dirty="0"/>
              <a:t> </a:t>
            </a:r>
            <a:r>
              <a:rPr lang="en-US" dirty="0" err="1"/>
              <a:t>liberté</a:t>
            </a:r>
            <a:r>
              <a:rPr lang="en-US" dirty="0"/>
              <a:t> </a:t>
            </a:r>
            <a:r>
              <a:rPr lang="en-US" dirty="0" err="1"/>
              <a:t>ce</a:t>
            </a:r>
            <a:r>
              <a:rPr lang="en-US" dirty="0"/>
              <a:t> que nous </a:t>
            </a:r>
            <a:r>
              <a:rPr lang="en-US" dirty="0" err="1"/>
              <a:t>achetons</a:t>
            </a:r>
            <a:r>
              <a:rPr lang="en-US" dirty="0"/>
              <a:t>. 
	</a:t>
            </a:r>
            <a:r>
              <a:rPr lang="en-US" dirty="0" err="1"/>
              <a:t>Deuxièmement</a:t>
            </a:r>
            <a:r>
              <a:rPr lang="en-US" dirty="0"/>
              <a:t>, </a:t>
            </a:r>
            <a:r>
              <a:rPr lang="en-US" dirty="0" err="1"/>
              <a:t>cela</a:t>
            </a:r>
            <a:r>
              <a:rPr lang="en-US" dirty="0"/>
              <a:t> nous incite à </a:t>
            </a:r>
            <a:r>
              <a:rPr lang="en-US" dirty="0" err="1"/>
              <a:t>évaluer</a:t>
            </a:r>
            <a:r>
              <a:rPr lang="en-US" dirty="0"/>
              <a:t> </a:t>
            </a:r>
            <a:r>
              <a:rPr lang="en-US" dirty="0" err="1"/>
              <a:t>notre</a:t>
            </a:r>
            <a:r>
              <a:rPr lang="en-US" dirty="0"/>
              <a:t> performance au regard </a:t>
            </a:r>
            <a:r>
              <a:rPr lang="en-US" dirty="0" err="1"/>
              <a:t>d’une</a:t>
            </a:r>
            <a:r>
              <a:rPr lang="en-US" dirty="0"/>
              <a:t> </a:t>
            </a:r>
            <a:r>
              <a:rPr lang="en-US" dirty="0" err="1"/>
              <a:t>norme</a:t>
            </a:r>
            <a:r>
              <a:rPr lang="en-US" dirty="0"/>
              <a:t> (qui </a:t>
            </a:r>
            <a:r>
              <a:rPr lang="en-US" dirty="0" err="1"/>
              <a:t>n’existe</a:t>
            </a:r>
            <a:r>
              <a:rPr lang="en-US" dirty="0"/>
              <a:t> que dans la </a:t>
            </a:r>
            <a:r>
              <a:rPr lang="en-US" dirty="0" err="1"/>
              <a:t>publicité</a:t>
            </a:r>
            <a:r>
              <a:rPr lang="en-US" dirty="0"/>
              <a:t>), </a:t>
            </a:r>
            <a:r>
              <a:rPr lang="en-US" dirty="0" err="1"/>
              <a:t>ce</a:t>
            </a:r>
            <a:r>
              <a:rPr lang="en-US" dirty="0"/>
              <a:t> qui </a:t>
            </a:r>
            <a:r>
              <a:rPr lang="en-US" dirty="0" err="1"/>
              <a:t>crée</a:t>
            </a:r>
            <a:r>
              <a:rPr lang="en-US" dirty="0"/>
              <a:t> de </a:t>
            </a:r>
            <a:r>
              <a:rPr lang="en-US" dirty="0" err="1"/>
              <a:t>l’insécurité</a:t>
            </a:r>
            <a:r>
              <a:rPr lang="en-US" dirty="0"/>
              <a:t> (et de </a:t>
            </a:r>
            <a:r>
              <a:rPr lang="en-US" dirty="0" err="1"/>
              <a:t>l’envie</a:t>
            </a:r>
            <a:r>
              <a:rPr lang="en-US" dirty="0"/>
              <a:t>!) et nous rend </a:t>
            </a:r>
            <a:r>
              <a:rPr lang="en-US" dirty="0" err="1"/>
              <a:t>vulnérables</a:t>
            </a:r>
            <a:r>
              <a:rPr lang="en-US" dirty="0"/>
              <a:t> à la suggestion </a:t>
            </a:r>
            <a:r>
              <a:rPr lang="en-US" dirty="0" err="1"/>
              <a:t>d’achat</a:t>
            </a:r>
            <a:r>
              <a:rPr lang="en-US" dirty="0"/>
              <a:t>. 
Nous </a:t>
            </a:r>
            <a:r>
              <a:rPr lang="en-US" dirty="0" err="1"/>
              <a:t>comprenons</a:t>
            </a:r>
            <a:r>
              <a:rPr lang="en-US" dirty="0"/>
              <a:t> bien </a:t>
            </a:r>
            <a:r>
              <a:rPr lang="en-US" dirty="0" err="1"/>
              <a:t>pourquoi</a:t>
            </a:r>
            <a:r>
              <a:rPr lang="en-US" dirty="0"/>
              <a:t> nous </a:t>
            </a:r>
            <a:r>
              <a:rPr lang="en-US" dirty="0" err="1"/>
              <a:t>entretenons</a:t>
            </a:r>
            <a:r>
              <a:rPr lang="en-US" dirty="0"/>
              <a:t> </a:t>
            </a:r>
            <a:r>
              <a:rPr lang="en-US" dirty="0" err="1"/>
              <a:t>cette</a:t>
            </a:r>
            <a:r>
              <a:rPr lang="en-US" dirty="0"/>
              <a:t> </a:t>
            </a:r>
            <a:r>
              <a:rPr lang="en-US" dirty="0" err="1"/>
              <a:t>croyance</a:t>
            </a:r>
            <a:r>
              <a:rPr lang="en-US" dirty="0"/>
              <a:t> du libre-</a:t>
            </a:r>
            <a:r>
              <a:rPr lang="en-US" dirty="0" err="1"/>
              <a:t>choix</a:t>
            </a:r>
            <a:r>
              <a:rPr lang="en-US" dirty="0"/>
              <a:t> </a:t>
            </a:r>
            <a:r>
              <a:rPr lang="en-US" dirty="0" err="1"/>
              <a:t>malgré</a:t>
            </a:r>
            <a:r>
              <a:rPr lang="en-US" dirty="0"/>
              <a:t> tout!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24.5.2018</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Nous sommes donc à même de constater que l'argent est devenu un symbole très chargé! 
Il est un marqueur social de notre réussite, notre identité, notre sentiment d'appartenance, notre rang! 
Notre réussite financière est le symbole de la réussite de votre vie! 
Demander de l'aide peut donc s'avérer difficile voir impossible en mode prévention, ce qui pourrait expliquer en partie que les gens nous consultent souvent en situation critique.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sp>
        <p:nvSpPr>
          <p:cNvPr id="4" name="TextBox 3"/>
          <p:cNvSpPr txBox="1"/>
          <p:nvPr/>
        </p:nvSpPr>
        <p:spPr>
          <a:xfrm>
            <a:off x="0" y="3276600"/>
            <a:ext cx="13004800" cy="4724400"/>
          </a:xfrm>
          <a:prstGeom prst="rect">
            <a:avLst/>
          </a:prstGeom>
        </p:spPr>
        <p:txBody>
          <a:bodyPr wrap="none" lIns="254000" tIns="0" rIns="254000" bIns="0" anchor="t"/>
          <a:lstStyle/>
          <a:p>
            <a:pPr algn="ctr"/>
            <a:endParaRPr lang="en-US" sz="7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0" y="3733800"/>
            <a:ext cx="13004800" cy="6019800"/>
          </a:xfrm>
          <a:prstGeom prst="rect">
            <a:avLst/>
          </a:prstGeom>
        </p:spPr>
        <p:txBody>
          <a:bodyPr wrap="none" lIns="254000" tIns="0" rIns="254000" bIns="0" anchor="t"/>
          <a:lstStyle/>
          <a:p>
            <a:pPr algn="ctr"/>
            <a:endParaRPr lang="en-US" sz="6000" b="0" dirty="0">
              <a:solidFill>
                <a:srgbClr val="FFFFFF"/>
              </a:solidFill>
              <a:effectLst>
                <a:outerShdw blurRad="20000" dist="30000" dir="2700000">
                  <a:srgbClr val="000000">
                    <a:alpha val="75000"/>
                  </a:srgbClr>
                </a:outerShdw>
              </a:effectLst>
              <a:latin typeface="Calibri"/>
            </a:endParaRPr>
          </a:p>
          <a:p>
            <a:pPr algn="ctr"/>
            <a:endParaRPr lang="en-US" sz="6000" b="0" dirty="0">
              <a:solidFill>
                <a:srgbClr val="FFFFFF"/>
              </a:solidFill>
              <a:effectLst>
                <a:outerShdw blurRad="20000" dist="30000" dir="2700000">
                  <a:srgbClr val="000000">
                    <a:alpha val="75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kazuend - https://unsplash.com/@kazuend?utm_source=haikudeck&amp;utm_medium=referral&amp;utm_campaign=api-credit</a:t>
            </a:r>
          </a:p>
        </p:txBody>
      </p:sp>
      <p:pic>
        <p:nvPicPr>
          <p:cNvPr id="7" name="Picture 2"/>
          <p:cNvPicPr>
            <a:picLocks noChangeAspect="1"/>
          </p:cNvPicPr>
          <p:nvPr/>
        </p:nvPicPr>
        <p:blipFill>
          <a:blip r:embed="rId4"/>
          <a:stretch>
            <a:fillRect/>
          </a:stretch>
        </p:blipFill>
        <p:spPr>
          <a:xfrm>
            <a:off x="0" y="0"/>
            <a:ext cx="13004800" cy="3048000"/>
          </a:xfrm>
          <a:prstGeom prst="rect">
            <a:avLst/>
          </a:prstGeom>
        </p:spPr>
      </p:pic>
      <p:sp>
        <p:nvSpPr>
          <p:cNvPr id="8" name="ZoneTexte 7"/>
          <p:cNvSpPr txBox="1"/>
          <p:nvPr/>
        </p:nvSpPr>
        <p:spPr>
          <a:xfrm>
            <a:off x="2616200" y="304800"/>
            <a:ext cx="8686800" cy="2246769"/>
          </a:xfrm>
          <a:prstGeom prst="rect">
            <a:avLst/>
          </a:prstGeom>
          <a:noFill/>
        </p:spPr>
        <p:txBody>
          <a:bodyPr wrap="square" rtlCol="0">
            <a:spAutoFit/>
          </a:bodyPr>
          <a:lstStyle/>
          <a:p>
            <a:pPr algn="ctr"/>
            <a:r>
              <a:rPr lang="fr-FR" sz="8000" b="1" dirty="0" smtClean="0">
                <a:solidFill>
                  <a:srgbClr val="FFFFFF"/>
                </a:solidFill>
              </a:rPr>
              <a:t>Le consommateur </a:t>
            </a:r>
          </a:p>
          <a:p>
            <a:pPr algn="ctr"/>
            <a:r>
              <a:rPr lang="fr-FR" sz="6000" dirty="0" smtClean="0">
                <a:solidFill>
                  <a:srgbClr val="FFFFFF"/>
                </a:solidFill>
              </a:rPr>
              <a:t>n’évolue pas en vase clos</a:t>
            </a:r>
            <a:endParaRPr lang="fr-FR" sz="6000" dirty="0">
              <a:solidFill>
                <a:srgbClr val="FFFFFF"/>
              </a:solidFill>
            </a:endParaRPr>
          </a:p>
        </p:txBody>
      </p:sp>
      <p:pic>
        <p:nvPicPr>
          <p:cNvPr id="9" name="Picture 3"/>
          <p:cNvPicPr>
            <a:picLocks noChangeAspect="1"/>
          </p:cNvPicPr>
          <p:nvPr/>
        </p:nvPicPr>
        <p:blipFill>
          <a:blip r:embed="rId4"/>
          <a:stretch>
            <a:fillRect/>
          </a:stretch>
        </p:blipFill>
        <p:spPr>
          <a:xfrm>
            <a:off x="0" y="7696200"/>
            <a:ext cx="13004800" cy="1889760"/>
          </a:xfrm>
          <a:prstGeom prst="rect">
            <a:avLst/>
          </a:prstGeom>
        </p:spPr>
      </p:pic>
      <p:sp>
        <p:nvSpPr>
          <p:cNvPr id="10" name="ZoneTexte 9"/>
          <p:cNvSpPr txBox="1"/>
          <p:nvPr/>
        </p:nvSpPr>
        <p:spPr>
          <a:xfrm>
            <a:off x="1930400" y="7506380"/>
            <a:ext cx="9144000" cy="2246769"/>
          </a:xfrm>
          <a:prstGeom prst="rect">
            <a:avLst/>
          </a:prstGeom>
          <a:noFill/>
        </p:spPr>
        <p:txBody>
          <a:bodyPr wrap="square" rtlCol="0">
            <a:spAutoFit/>
          </a:bodyPr>
          <a:lstStyle/>
          <a:p>
            <a:pPr algn="ctr"/>
            <a:r>
              <a:rPr lang="fr-FR" sz="8000" b="1" dirty="0" smtClean="0">
                <a:solidFill>
                  <a:srgbClr val="FFFFFF"/>
                </a:solidFill>
              </a:rPr>
              <a:t>The consumer</a:t>
            </a:r>
          </a:p>
          <a:p>
            <a:pPr algn="ctr"/>
            <a:r>
              <a:rPr lang="fr-FR" sz="6000" dirty="0" err="1" smtClean="0">
                <a:solidFill>
                  <a:srgbClr val="FFFFFF"/>
                </a:solidFill>
              </a:rPr>
              <a:t>Does</a:t>
            </a:r>
            <a:r>
              <a:rPr lang="fr-FR" sz="6000" dirty="0" smtClean="0">
                <a:solidFill>
                  <a:srgbClr val="FFFFFF"/>
                </a:solidFill>
              </a:rPr>
              <a:t> not live in a vacuum</a:t>
            </a:r>
            <a:endParaRPr lang="fr-FR" sz="6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391400"/>
            <a:ext cx="13004800" cy="2362200"/>
          </a:xfrm>
          <a:prstGeom prst="rect">
            <a:avLst/>
          </a:prstGeom>
        </p:spPr>
      </p:pic>
      <p:pic>
        <p:nvPicPr>
          <p:cNvPr id="4" name="Picture 3"/>
          <p:cNvPicPr>
            <a:picLocks noChangeAspect="1"/>
          </p:cNvPicPr>
          <p:nvPr/>
        </p:nvPicPr>
        <p:blipFill>
          <a:blip r:embed="rId4"/>
          <a:stretch>
            <a:fillRect/>
          </a:stretch>
        </p:blipFill>
        <p:spPr>
          <a:xfrm>
            <a:off x="0" y="0"/>
            <a:ext cx="13004800" cy="2743200"/>
          </a:xfrm>
          <a:prstGeom prst="rect">
            <a:avLst/>
          </a:prstGeom>
        </p:spPr>
      </p:pic>
      <p:sp>
        <p:nvSpPr>
          <p:cNvPr id="5" name="TextBox 4"/>
          <p:cNvSpPr txBox="1"/>
          <p:nvPr/>
        </p:nvSpPr>
        <p:spPr>
          <a:xfrm>
            <a:off x="-27238" y="0"/>
            <a:ext cx="13004800" cy="1295400"/>
          </a:xfrm>
          <a:prstGeom prst="rect">
            <a:avLst/>
          </a:prstGeom>
        </p:spPr>
        <p:txBody>
          <a:bodyPr wrap="none" lIns="254000" tIns="0" rIns="254000" bIns="0" anchor="t"/>
          <a:lstStyle/>
          <a:p>
            <a:r>
              <a:rPr lang="en-US" sz="9600" b="1" dirty="0" err="1" smtClean="0">
                <a:solidFill>
                  <a:srgbClr val="FFFFFF"/>
                </a:solidFill>
                <a:effectLst>
                  <a:outerShdw blurRad="20000" dist="30000" dir="2700000">
                    <a:srgbClr val="000000">
                      <a:alpha val="80000"/>
                    </a:srgbClr>
                  </a:outerShdw>
                </a:effectLst>
                <a:latin typeface="Calibri"/>
              </a:rPr>
              <a:t>Consommateur</a:t>
            </a:r>
            <a:endParaRPr lang="en-US" sz="9600" b="1" dirty="0" smtClean="0">
              <a:solidFill>
                <a:srgbClr val="FFFFFF"/>
              </a:solidFill>
              <a:effectLst>
                <a:outerShdw blurRad="20000" dist="30000" dir="2700000">
                  <a:srgbClr val="000000">
                    <a:alpha val="80000"/>
                  </a:srgbClr>
                </a:outerShdw>
              </a:effectLst>
              <a:latin typeface="Calibri"/>
            </a:endParaRPr>
          </a:p>
          <a:p>
            <a:pPr algn="ctr"/>
            <a:r>
              <a:rPr lang="en-US" sz="7200" dirty="0" err="1">
                <a:solidFill>
                  <a:srgbClr val="FFFFFF"/>
                </a:solidFill>
                <a:effectLst>
                  <a:outerShdw blurRad="20000" dist="30000" dir="2700000">
                    <a:srgbClr val="000000">
                      <a:alpha val="75000"/>
                    </a:srgbClr>
                  </a:outerShdw>
                </a:effectLst>
              </a:rPr>
              <a:t>Libre</a:t>
            </a:r>
            <a:r>
              <a:rPr lang="en-US" sz="7200" dirty="0">
                <a:solidFill>
                  <a:srgbClr val="FFFFFF"/>
                </a:solidFill>
                <a:effectLst>
                  <a:outerShdw blurRad="20000" dist="30000" dir="2700000">
                    <a:srgbClr val="000000">
                      <a:alpha val="75000"/>
                    </a:srgbClr>
                  </a:outerShdw>
                </a:effectLst>
              </a:rPr>
              <a:t> </a:t>
            </a:r>
            <a:r>
              <a:rPr lang="en-US" sz="7200" dirty="0" err="1">
                <a:solidFill>
                  <a:srgbClr val="FFFFFF"/>
                </a:solidFill>
                <a:effectLst>
                  <a:outerShdw blurRad="20000" dist="30000" dir="2700000">
                    <a:srgbClr val="000000">
                      <a:alpha val="75000"/>
                    </a:srgbClr>
                  </a:outerShdw>
                </a:effectLst>
              </a:rPr>
              <a:t>choix</a:t>
            </a:r>
            <a:r>
              <a:rPr lang="en-US" sz="7200" dirty="0">
                <a:solidFill>
                  <a:srgbClr val="FFFFFF"/>
                </a:solidFill>
                <a:effectLst>
                  <a:outerShdw blurRad="20000" dist="30000" dir="2700000">
                    <a:srgbClr val="000000">
                      <a:alpha val="75000"/>
                    </a:srgbClr>
                  </a:outerShdw>
                </a:effectLst>
              </a:rPr>
              <a:t> et </a:t>
            </a:r>
            <a:r>
              <a:rPr lang="en-US" sz="7200" dirty="0" err="1">
                <a:solidFill>
                  <a:srgbClr val="FFFFFF"/>
                </a:solidFill>
                <a:effectLst>
                  <a:outerShdw blurRad="20000" dist="30000" dir="2700000">
                    <a:srgbClr val="000000">
                      <a:alpha val="75000"/>
                    </a:srgbClr>
                  </a:outerShdw>
                </a:effectLst>
              </a:rPr>
              <a:t>autres</a:t>
            </a:r>
            <a:r>
              <a:rPr lang="en-US" sz="7200" dirty="0">
                <a:solidFill>
                  <a:srgbClr val="FFFFFF"/>
                </a:solidFill>
                <a:effectLst>
                  <a:outerShdw blurRad="20000" dist="30000" dir="2700000">
                    <a:srgbClr val="000000">
                      <a:alpha val="75000"/>
                    </a:srgbClr>
                  </a:outerShdw>
                </a:effectLst>
              </a:rPr>
              <a:t> illusions</a:t>
            </a:r>
          </a:p>
          <a:p>
            <a:pPr algn="ctr"/>
            <a:endParaRPr lang="en-US" sz="72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8601456"/>
            <a:ext cx="13004800" cy="914400"/>
          </a:xfrm>
          <a:prstGeom prst="rect">
            <a:avLst/>
          </a:prstGeom>
        </p:spPr>
        <p:txBody>
          <a:bodyPr wrap="none" lIns="254000" tIns="0" rIns="254000" bIns="0" anchor="t"/>
          <a:lstStyle/>
          <a:p>
            <a:pPr algn="l"/>
            <a:endParaRPr lang="en-US" sz="6000" b="0" dirty="0">
              <a:solidFill>
                <a:srgbClr val="FFFFFF"/>
              </a:solidFill>
              <a:effectLst>
                <a:outerShdw blurRad="20000" dist="30000" dir="2700000">
                  <a:srgbClr val="000000">
                    <a:alpha val="75000"/>
                  </a:srgbClr>
                </a:outerShdw>
              </a:effectLst>
              <a:latin typeface="Calibri"/>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Mr Noded - https://www.flickr.com/photos/36101699901@N01</a:t>
            </a:r>
          </a:p>
        </p:txBody>
      </p:sp>
      <p:sp>
        <p:nvSpPr>
          <p:cNvPr id="8" name="Rectangle 7"/>
          <p:cNvSpPr/>
          <p:nvPr/>
        </p:nvSpPr>
        <p:spPr>
          <a:xfrm>
            <a:off x="0" y="7010400"/>
            <a:ext cx="13004800" cy="4154983"/>
          </a:xfrm>
          <a:prstGeom prst="rect">
            <a:avLst/>
          </a:prstGeom>
        </p:spPr>
        <p:txBody>
          <a:bodyPr wrap="square">
            <a:spAutoFit/>
          </a:bodyPr>
          <a:lstStyle/>
          <a:p>
            <a:r>
              <a:rPr lang="en-US" sz="9600" b="1" dirty="0" smtClean="0">
                <a:solidFill>
                  <a:srgbClr val="FFFFFF"/>
                </a:solidFill>
                <a:effectLst>
                  <a:outerShdw blurRad="20000" dist="30000" dir="2700000">
                    <a:srgbClr val="000000">
                      <a:alpha val="80000"/>
                    </a:srgbClr>
                  </a:outerShdw>
                </a:effectLst>
              </a:rPr>
              <a:t>Consumer</a:t>
            </a:r>
          </a:p>
          <a:p>
            <a:r>
              <a:rPr lang="en-US" sz="7200" dirty="0">
                <a:solidFill>
                  <a:srgbClr val="FFFFFF"/>
                </a:solidFill>
                <a:effectLst>
                  <a:outerShdw blurRad="20000" dist="30000" dir="2700000">
                    <a:srgbClr val="000000">
                      <a:alpha val="75000"/>
                    </a:srgbClr>
                  </a:outerShdw>
                </a:effectLst>
              </a:rPr>
              <a:t>Free choice and other illusions</a:t>
            </a:r>
          </a:p>
          <a:p>
            <a:endParaRPr lang="en-US" sz="9600" b="1"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287" y="0"/>
            <a:ext cx="13004800" cy="9753600"/>
          </a:xfrm>
          <a:prstGeom prst="rect">
            <a:avLst/>
          </a:prstGeom>
        </p:spPr>
      </p:pic>
      <p:pic>
        <p:nvPicPr>
          <p:cNvPr id="3" name="Picture 2"/>
          <p:cNvPicPr>
            <a:picLocks noChangeAspect="1"/>
          </p:cNvPicPr>
          <p:nvPr/>
        </p:nvPicPr>
        <p:blipFill>
          <a:blip r:embed="rId4"/>
          <a:stretch>
            <a:fillRect/>
          </a:stretch>
        </p:blipFill>
        <p:spPr>
          <a:xfrm>
            <a:off x="-5896" y="0"/>
            <a:ext cx="13004800" cy="2895600"/>
          </a:xfrm>
          <a:prstGeom prst="rect">
            <a:avLst/>
          </a:prstGeom>
        </p:spPr>
      </p:pic>
      <p:sp>
        <p:nvSpPr>
          <p:cNvPr id="4" name="TextBox 3"/>
          <p:cNvSpPr txBox="1"/>
          <p:nvPr/>
        </p:nvSpPr>
        <p:spPr>
          <a:xfrm>
            <a:off x="0" y="-228600"/>
            <a:ext cx="13004800" cy="2514600"/>
          </a:xfrm>
          <a:prstGeom prst="rect">
            <a:avLst/>
          </a:prstGeom>
        </p:spPr>
        <p:txBody>
          <a:bodyPr wrap="none" lIns="254000" tIns="0" rIns="254000" bIns="0" anchor="t"/>
          <a:lstStyle/>
          <a:p>
            <a:pPr algn="ctr"/>
            <a:r>
              <a:rPr lang="en-US" sz="12000" b="1" dirty="0" err="1">
                <a:solidFill>
                  <a:srgbClr val="FFFFFF"/>
                </a:solidFill>
                <a:effectLst>
                  <a:outerShdw blurRad="20000" dist="30000" dir="2700000">
                    <a:srgbClr val="000000">
                      <a:alpha val="80000"/>
                    </a:srgbClr>
                  </a:outerShdw>
                </a:effectLst>
                <a:latin typeface="Calibri"/>
              </a:rPr>
              <a:t>Intervenants</a:t>
            </a:r>
            <a:endParaRPr lang="en-US" sz="120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0" y="1676400"/>
            <a:ext cx="13004800" cy="914400"/>
          </a:xfrm>
          <a:prstGeom prst="rect">
            <a:avLst/>
          </a:prstGeom>
        </p:spPr>
        <p:txBody>
          <a:bodyPr wrap="none" lIns="254000" tIns="0" rIns="254000" bIns="0" anchor="t"/>
          <a:lstStyle/>
          <a:p>
            <a:pPr algn="ctr"/>
            <a:r>
              <a:rPr lang="en-US" sz="6000" b="0" dirty="0">
                <a:solidFill>
                  <a:srgbClr val="FFFFFF"/>
                </a:solidFill>
                <a:effectLst>
                  <a:outerShdw blurRad="20000" dist="30000" dir="2700000">
                    <a:srgbClr val="000000">
                      <a:alpha val="75000"/>
                    </a:srgbClr>
                  </a:outerShdw>
                </a:effectLst>
                <a:latin typeface="Calibri"/>
              </a:rPr>
              <a:t>et lecture </a:t>
            </a:r>
            <a:r>
              <a:rPr lang="en-US" sz="6000" b="0" dirty="0" smtClean="0">
                <a:solidFill>
                  <a:srgbClr val="FFFFFF"/>
                </a:solidFill>
                <a:effectLst>
                  <a:outerShdw blurRad="20000" dist="30000" dir="2700000">
                    <a:srgbClr val="000000">
                      <a:alpha val="75000"/>
                    </a:srgbClr>
                  </a:outerShdw>
                </a:effectLst>
                <a:latin typeface="Calibri"/>
              </a:rPr>
              <a:t>critique</a:t>
            </a:r>
          </a:p>
          <a:p>
            <a:pPr algn="ctr"/>
            <a:endParaRPr lang="en-US" sz="6000" b="0" dirty="0" smtClean="0">
              <a:solidFill>
                <a:srgbClr val="FFFFFF"/>
              </a:solidFill>
              <a:effectLst>
                <a:outerShdw blurRad="20000" dist="30000" dir="2700000">
                  <a:srgbClr val="000000">
                    <a:alpha val="75000"/>
                  </a:srgbClr>
                </a:outerShdw>
              </a:effectLst>
              <a:latin typeface="Calibri"/>
            </a:endParaRPr>
          </a:p>
          <a:p>
            <a:pPr algn="ctr"/>
            <a:endParaRPr lang="en-US" sz="9600" b="1" dirty="0">
              <a:solidFill>
                <a:srgbClr val="FFFFFF"/>
              </a:solidFill>
              <a:effectLst>
                <a:outerShdw blurRad="20000" dist="30000" dir="2700000">
                  <a:srgbClr val="000000">
                    <a:alpha val="80000"/>
                  </a:srgbClr>
                </a:outerShdw>
              </a:effectLst>
            </a:endParaRPr>
          </a:p>
          <a:p>
            <a:pPr algn="ctr"/>
            <a:endParaRPr lang="en-US" sz="6000" dirty="0">
              <a:solidFill>
                <a:srgbClr val="FFFFFF"/>
              </a:solidFill>
              <a:effectLst>
                <a:outerShdw blurRad="20000" dist="30000" dir="2700000">
                  <a:srgbClr val="000000">
                    <a:alpha val="75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Form - https://unsplash.com/@theformfitness?utm_source=haikudeck&amp;utm_medium=referral&amp;utm_campaign=api-credit</a:t>
            </a:r>
          </a:p>
        </p:txBody>
      </p:sp>
      <p:pic>
        <p:nvPicPr>
          <p:cNvPr id="7" name="Picture 2"/>
          <p:cNvPicPr>
            <a:picLocks noChangeAspect="1"/>
          </p:cNvPicPr>
          <p:nvPr/>
        </p:nvPicPr>
        <p:blipFill>
          <a:blip r:embed="rId4"/>
          <a:stretch>
            <a:fillRect/>
          </a:stretch>
        </p:blipFill>
        <p:spPr>
          <a:xfrm>
            <a:off x="0" y="7010400"/>
            <a:ext cx="13004800" cy="2743200"/>
          </a:xfrm>
          <a:prstGeom prst="rect">
            <a:avLst/>
          </a:prstGeom>
        </p:spPr>
      </p:pic>
      <p:sp>
        <p:nvSpPr>
          <p:cNvPr id="8" name="Rectangle 7"/>
          <p:cNvSpPr/>
          <p:nvPr/>
        </p:nvSpPr>
        <p:spPr>
          <a:xfrm>
            <a:off x="0" y="6858000"/>
            <a:ext cx="13004800" cy="2492990"/>
          </a:xfrm>
          <a:prstGeom prst="rect">
            <a:avLst/>
          </a:prstGeom>
        </p:spPr>
        <p:txBody>
          <a:bodyPr wrap="square">
            <a:spAutoFit/>
          </a:bodyPr>
          <a:lstStyle/>
          <a:p>
            <a:pPr algn="ctr"/>
            <a:r>
              <a:rPr lang="en-US" sz="9600" b="1" dirty="0">
                <a:solidFill>
                  <a:srgbClr val="FFFFFF"/>
                </a:solidFill>
                <a:effectLst>
                  <a:outerShdw blurRad="20000" dist="30000" dir="2700000">
                    <a:srgbClr val="000000">
                      <a:alpha val="80000"/>
                    </a:srgbClr>
                  </a:outerShdw>
                </a:effectLst>
              </a:rPr>
              <a:t>Financial </a:t>
            </a:r>
            <a:r>
              <a:rPr lang="en-US" sz="9600" b="1" dirty="0" smtClean="0">
                <a:solidFill>
                  <a:srgbClr val="FFFFFF"/>
                </a:solidFill>
                <a:effectLst>
                  <a:outerShdw blurRad="20000" dist="30000" dir="2700000">
                    <a:srgbClr val="000000">
                      <a:alpha val="80000"/>
                    </a:srgbClr>
                  </a:outerShdw>
                </a:effectLst>
              </a:rPr>
              <a:t>counselors</a:t>
            </a:r>
          </a:p>
          <a:p>
            <a:pPr algn="ctr"/>
            <a:r>
              <a:rPr lang="en-US" sz="6000" dirty="0" smtClean="0">
                <a:solidFill>
                  <a:srgbClr val="FFFFFF"/>
                </a:solidFill>
                <a:effectLst>
                  <a:outerShdw blurRad="20000" dist="30000" dir="2700000">
                    <a:srgbClr val="000000">
                      <a:alpha val="80000"/>
                    </a:srgbClr>
                  </a:outerShdw>
                </a:effectLst>
              </a:rPr>
              <a:t>A critical reading</a:t>
            </a:r>
            <a:endParaRPr lang="en-US" sz="6000"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162800"/>
            <a:ext cx="13004800" cy="2590800"/>
          </a:xfrm>
          <a:prstGeom prst="rect">
            <a:avLst/>
          </a:prstGeom>
        </p:spPr>
      </p:pic>
      <p:pic>
        <p:nvPicPr>
          <p:cNvPr id="4" name="Picture 3"/>
          <p:cNvPicPr>
            <a:picLocks noChangeAspect="1"/>
          </p:cNvPicPr>
          <p:nvPr/>
        </p:nvPicPr>
        <p:blipFill>
          <a:blip r:embed="rId4"/>
          <a:stretch>
            <a:fillRect/>
          </a:stretch>
        </p:blipFill>
        <p:spPr>
          <a:xfrm>
            <a:off x="0" y="0"/>
            <a:ext cx="13004800" cy="2438400"/>
          </a:xfrm>
          <a:prstGeom prst="rect">
            <a:avLst/>
          </a:prstGeom>
        </p:spPr>
      </p:pic>
      <p:sp>
        <p:nvSpPr>
          <p:cNvPr id="5" name="TextBox 4"/>
          <p:cNvSpPr txBox="1"/>
          <p:nvPr/>
        </p:nvSpPr>
        <p:spPr>
          <a:xfrm>
            <a:off x="0" y="0"/>
            <a:ext cx="13004800" cy="2438400"/>
          </a:xfrm>
          <a:prstGeom prst="rect">
            <a:avLst/>
          </a:prstGeom>
        </p:spPr>
        <p:txBody>
          <a:bodyPr wrap="none" lIns="254000" tIns="0" rIns="254000" bIns="0" anchor="t"/>
          <a:lstStyle/>
          <a:p>
            <a:r>
              <a:rPr lang="en-US" sz="9600" b="1" dirty="0" err="1" smtClean="0">
                <a:solidFill>
                  <a:srgbClr val="FFFFFF"/>
                </a:solidFill>
                <a:effectLst>
                  <a:outerShdw blurRad="20000" dist="30000" dir="2700000">
                    <a:srgbClr val="000000">
                      <a:alpha val="80000"/>
                    </a:srgbClr>
                  </a:outerShdw>
                </a:effectLst>
                <a:latin typeface="Calibri"/>
              </a:rPr>
              <a:t>Vous</a:t>
            </a:r>
            <a:endParaRPr lang="en-US" sz="9600" b="1" dirty="0" smtClean="0">
              <a:solidFill>
                <a:srgbClr val="FFFFFF"/>
              </a:solidFill>
              <a:effectLst>
                <a:outerShdw blurRad="20000" dist="30000" dir="2700000">
                  <a:srgbClr val="000000">
                    <a:alpha val="80000"/>
                  </a:srgbClr>
                </a:outerShdw>
              </a:effectLst>
              <a:latin typeface="Calibri"/>
            </a:endParaRPr>
          </a:p>
          <a:p>
            <a:r>
              <a:rPr lang="en-US" sz="7200" dirty="0" err="1" smtClean="0">
                <a:solidFill>
                  <a:srgbClr val="FFFFFF"/>
                </a:solidFill>
                <a:effectLst>
                  <a:outerShdw blurRad="20000" dist="30000" dir="2700000">
                    <a:srgbClr val="000000">
                      <a:alpha val="75000"/>
                    </a:srgbClr>
                  </a:outerShdw>
                </a:effectLst>
              </a:rPr>
              <a:t>Votre</a:t>
            </a:r>
            <a:r>
              <a:rPr lang="en-US" sz="7200" dirty="0" smtClean="0">
                <a:solidFill>
                  <a:srgbClr val="FFFFFF"/>
                </a:solidFill>
                <a:effectLst>
                  <a:outerShdw blurRad="20000" dist="30000" dir="2700000">
                    <a:srgbClr val="000000">
                      <a:alpha val="75000"/>
                    </a:srgbClr>
                  </a:outerShdw>
                </a:effectLst>
              </a:rPr>
              <a:t> </a:t>
            </a:r>
            <a:r>
              <a:rPr lang="en-US" sz="7200" dirty="0" err="1">
                <a:solidFill>
                  <a:srgbClr val="FFFFFF"/>
                </a:solidFill>
                <a:effectLst>
                  <a:outerShdw blurRad="20000" dist="30000" dir="2700000">
                    <a:srgbClr val="000000">
                      <a:alpha val="75000"/>
                    </a:srgbClr>
                  </a:outerShdw>
                </a:effectLst>
              </a:rPr>
              <a:t>rôle</a:t>
            </a:r>
            <a:r>
              <a:rPr lang="en-US" sz="7200" dirty="0">
                <a:solidFill>
                  <a:srgbClr val="FFFFFF"/>
                </a:solidFill>
                <a:effectLst>
                  <a:outerShdw blurRad="20000" dist="30000" dir="2700000">
                    <a:srgbClr val="000000">
                      <a:alpha val="75000"/>
                    </a:srgbClr>
                  </a:outerShdw>
                </a:effectLst>
              </a:rPr>
              <a:t>, </a:t>
            </a:r>
            <a:r>
              <a:rPr lang="en-US" sz="7200" dirty="0" err="1">
                <a:solidFill>
                  <a:srgbClr val="FFFFFF"/>
                </a:solidFill>
                <a:effectLst>
                  <a:outerShdw blurRad="20000" dist="30000" dir="2700000">
                    <a:srgbClr val="000000">
                      <a:alpha val="75000"/>
                    </a:srgbClr>
                  </a:outerShdw>
                </a:effectLst>
              </a:rPr>
              <a:t>votre</a:t>
            </a:r>
            <a:r>
              <a:rPr lang="en-US" sz="7200" dirty="0">
                <a:solidFill>
                  <a:srgbClr val="FFFFFF"/>
                </a:solidFill>
                <a:effectLst>
                  <a:outerShdw blurRad="20000" dist="30000" dir="2700000">
                    <a:srgbClr val="000000">
                      <a:alpha val="75000"/>
                    </a:srgbClr>
                  </a:outerShdw>
                </a:effectLst>
              </a:rPr>
              <a:t> importance</a:t>
            </a:r>
          </a:p>
          <a:p>
            <a:pPr algn="l"/>
            <a:endParaRPr lang="en-US" sz="72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8601456"/>
            <a:ext cx="13004800" cy="914400"/>
          </a:xfrm>
          <a:prstGeom prst="rect">
            <a:avLst/>
          </a:prstGeom>
        </p:spPr>
        <p:txBody>
          <a:bodyPr wrap="none" lIns="254000" tIns="0" rIns="254000" bIns="0" anchor="t"/>
          <a:lstStyle/>
          <a:p>
            <a:pPr algn="l"/>
            <a:endParaRPr lang="en-US" sz="6000" b="0" dirty="0">
              <a:solidFill>
                <a:srgbClr val="FFFFFF"/>
              </a:solidFill>
              <a:effectLst>
                <a:outerShdw blurRad="20000" dist="30000" dir="2700000">
                  <a:srgbClr val="000000">
                    <a:alpha val="75000"/>
                  </a:srgbClr>
                </a:outerShdw>
              </a:effectLst>
              <a:latin typeface="Calibri"/>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marfis75 - https://www.flickr.com/photos/45409431@N00</a:t>
            </a:r>
          </a:p>
        </p:txBody>
      </p:sp>
      <p:sp>
        <p:nvSpPr>
          <p:cNvPr id="8" name="Rectangle 7"/>
          <p:cNvSpPr/>
          <p:nvPr/>
        </p:nvSpPr>
        <p:spPr>
          <a:xfrm>
            <a:off x="18805" y="7054723"/>
            <a:ext cx="10307028" cy="2677656"/>
          </a:xfrm>
          <a:prstGeom prst="rect">
            <a:avLst/>
          </a:prstGeom>
        </p:spPr>
        <p:txBody>
          <a:bodyPr wrap="none">
            <a:spAutoFit/>
          </a:bodyPr>
          <a:lstStyle/>
          <a:p>
            <a:r>
              <a:rPr lang="en-US" sz="9600" b="1" dirty="0" smtClean="0">
                <a:solidFill>
                  <a:srgbClr val="FFFFFF"/>
                </a:solidFill>
                <a:effectLst>
                  <a:outerShdw blurRad="20000" dist="30000" dir="2700000">
                    <a:srgbClr val="000000">
                      <a:alpha val="80000"/>
                    </a:srgbClr>
                  </a:outerShdw>
                </a:effectLst>
              </a:rPr>
              <a:t>You</a:t>
            </a:r>
          </a:p>
          <a:p>
            <a:r>
              <a:rPr lang="en-US" sz="7200" dirty="0" smtClean="0">
                <a:solidFill>
                  <a:srgbClr val="FFFFFF"/>
                </a:solidFill>
                <a:effectLst>
                  <a:outerShdw blurRad="20000" dist="30000" dir="2700000">
                    <a:srgbClr val="000000">
                      <a:alpha val="80000"/>
                    </a:srgbClr>
                  </a:outerShdw>
                </a:effectLst>
              </a:rPr>
              <a:t>Your role, your importance</a:t>
            </a:r>
            <a:endParaRPr lang="en-US" sz="7200"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04800" cy="9753600"/>
          </a:xfrm>
          <a:prstGeom prst="rect">
            <a:avLst/>
          </a:prstGeom>
        </p:spPr>
      </p:pic>
      <p:pic>
        <p:nvPicPr>
          <p:cNvPr id="3" name="Picture 2"/>
          <p:cNvPicPr>
            <a:picLocks noChangeAspect="1"/>
          </p:cNvPicPr>
          <p:nvPr/>
        </p:nvPicPr>
        <p:blipFill>
          <a:blip r:embed="rId3"/>
          <a:stretch>
            <a:fillRect/>
          </a:stretch>
        </p:blipFill>
        <p:spPr>
          <a:xfrm>
            <a:off x="4667" y="8134739"/>
            <a:ext cx="13004800" cy="1609344"/>
          </a:xfrm>
          <a:prstGeom prst="rect">
            <a:avLst/>
          </a:prstGeom>
        </p:spPr>
      </p:pic>
      <p:sp>
        <p:nvSpPr>
          <p:cNvPr id="4" name="TextBox 3"/>
          <p:cNvSpPr txBox="1"/>
          <p:nvPr/>
        </p:nvSpPr>
        <p:spPr>
          <a:xfrm>
            <a:off x="-24949" y="8077200"/>
            <a:ext cx="13004800" cy="1295400"/>
          </a:xfrm>
          <a:prstGeom prst="rect">
            <a:avLst/>
          </a:prstGeom>
        </p:spPr>
        <p:txBody>
          <a:bodyPr wrap="none" lIns="254000" tIns="0" rIns="254000" bIns="0" anchor="t"/>
          <a:lstStyle/>
          <a:p>
            <a:pPr algn="ctr"/>
            <a:r>
              <a:rPr lang="en-US" sz="9600" b="1" dirty="0" smtClean="0">
                <a:solidFill>
                  <a:srgbClr val="FFFFFF"/>
                </a:solidFill>
                <a:effectLst>
                  <a:outerShdw blurRad="20000" dist="30000" dir="2700000">
                    <a:srgbClr val="000000">
                      <a:alpha val="80000"/>
                    </a:srgbClr>
                  </a:outerShdw>
                </a:effectLst>
                <a:latin typeface="Calibri"/>
              </a:rPr>
              <a:t>Questions &amp; discussion</a:t>
            </a:r>
            <a:endParaRPr lang="en-US" sz="96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Jason Rosewell - https://unsplash.com/@jasonrosewell?utm_source=haikudeck&amp;utm_medium=referral&amp;utm_campaign=api-credit</a:t>
            </a:r>
          </a:p>
        </p:txBody>
      </p:sp>
      <p:pic>
        <p:nvPicPr>
          <p:cNvPr id="6" name="Picture 3"/>
          <p:cNvPicPr>
            <a:picLocks noChangeAspect="1"/>
          </p:cNvPicPr>
          <p:nvPr/>
        </p:nvPicPr>
        <p:blipFill>
          <a:blip r:embed="rId3"/>
          <a:stretch>
            <a:fillRect/>
          </a:stretch>
        </p:blipFill>
        <p:spPr>
          <a:xfrm>
            <a:off x="0" y="0"/>
            <a:ext cx="13004800" cy="1905000"/>
          </a:xfrm>
          <a:prstGeom prst="rect">
            <a:avLst/>
          </a:prstGeom>
        </p:spPr>
      </p:pic>
      <p:sp>
        <p:nvSpPr>
          <p:cNvPr id="9" name="Rectangle 8"/>
          <p:cNvSpPr/>
          <p:nvPr/>
        </p:nvSpPr>
        <p:spPr>
          <a:xfrm>
            <a:off x="1092200" y="0"/>
            <a:ext cx="10689345" cy="1569660"/>
          </a:xfrm>
          <a:prstGeom prst="rect">
            <a:avLst/>
          </a:prstGeom>
        </p:spPr>
        <p:txBody>
          <a:bodyPr wrap="none">
            <a:spAutoFit/>
          </a:bodyPr>
          <a:lstStyle/>
          <a:p>
            <a:pPr algn="ctr"/>
            <a:r>
              <a:rPr lang="en-US" sz="9600" b="1" dirty="0">
                <a:solidFill>
                  <a:srgbClr val="FFFFFF"/>
                </a:solidFill>
                <a:effectLst>
                  <a:outerShdw blurRad="20000" dist="30000" dir="2700000">
                    <a:srgbClr val="000000">
                      <a:alpha val="80000"/>
                    </a:srgbClr>
                  </a:outerShdw>
                </a:effectLst>
              </a:rPr>
              <a:t>Questions, </a:t>
            </a:r>
            <a:r>
              <a:rPr lang="en-US" sz="9600" b="1" dirty="0" err="1">
                <a:solidFill>
                  <a:srgbClr val="FFFFFF"/>
                </a:solidFill>
                <a:effectLst>
                  <a:outerShdw blurRad="20000" dist="30000" dir="2700000">
                    <a:srgbClr val="000000">
                      <a:alpha val="80000"/>
                    </a:srgbClr>
                  </a:outerShdw>
                </a:effectLst>
              </a:rPr>
              <a:t>échanges</a:t>
            </a:r>
            <a:endParaRPr lang="en-US" sz="9600" b="1"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9753600"/>
          </a:xfrm>
          <a:prstGeom prst="rect">
            <a:avLst/>
          </a:prstGeom>
        </p:spPr>
      </p:pic>
      <p:sp>
        <p:nvSpPr>
          <p:cNvPr id="4" name="TextBox 3"/>
          <p:cNvSpPr txBox="1"/>
          <p:nvPr/>
        </p:nvSpPr>
        <p:spPr>
          <a:xfrm>
            <a:off x="0" y="0"/>
            <a:ext cx="13004800" cy="1351991"/>
          </a:xfrm>
          <a:prstGeom prst="rect">
            <a:avLst/>
          </a:prstGeom>
        </p:spPr>
        <p:txBody>
          <a:bodyPr wrap="none" lIns="254000" tIns="0" rIns="254000" bIns="0" anchor="t"/>
          <a:lstStyle/>
          <a:p>
            <a:pPr algn="ctr"/>
            <a:r>
              <a:rPr lang="en-US" sz="8000" b="1" dirty="0">
                <a:solidFill>
                  <a:srgbClr val="FFFFFF"/>
                </a:solidFill>
                <a:effectLst>
                  <a:outerShdw blurRad="20000" dist="30000" dir="2700000">
                    <a:srgbClr val="000000">
                      <a:alpha val="80000"/>
                    </a:srgbClr>
                  </a:outerShdw>
                </a:effectLst>
                <a:latin typeface="Calibri"/>
              </a:rPr>
              <a:t>Forces </a:t>
            </a:r>
            <a:r>
              <a:rPr lang="en-US" sz="8000" b="1" dirty="0" smtClean="0">
                <a:solidFill>
                  <a:srgbClr val="FFFFFF"/>
                </a:solidFill>
                <a:effectLst>
                  <a:outerShdw blurRad="20000" dist="30000" dir="2700000">
                    <a:srgbClr val="000000">
                      <a:alpha val="80000"/>
                    </a:srgbClr>
                  </a:outerShdw>
                </a:effectLst>
                <a:latin typeface="Calibri"/>
              </a:rPr>
              <a:t>externs</a:t>
            </a:r>
          </a:p>
          <a:p>
            <a:pPr algn="ctr"/>
            <a:r>
              <a:rPr lang="en-US" sz="7200" b="1" dirty="0" smtClean="0">
                <a:solidFill>
                  <a:srgbClr val="FFFFFF"/>
                </a:solidFill>
                <a:effectLst>
                  <a:outerShdw blurRad="20000" dist="30000" dir="2700000">
                    <a:srgbClr val="000000">
                      <a:alpha val="80000"/>
                    </a:srgbClr>
                  </a:outerShdw>
                </a:effectLst>
                <a:latin typeface="Calibri"/>
              </a:rPr>
              <a:t>External </a:t>
            </a:r>
            <a:r>
              <a:rPr lang="en-US" sz="7200" b="1" dirty="0">
                <a:solidFill>
                  <a:srgbClr val="FFFFFF"/>
                </a:solidFill>
                <a:effectLst>
                  <a:outerShdw blurRad="20000" dist="30000" dir="2700000">
                    <a:srgbClr val="000000">
                      <a:alpha val="80000"/>
                    </a:srgbClr>
                  </a:outerShdw>
                </a:effectLst>
                <a:latin typeface="Calibri"/>
              </a:rPr>
              <a:t>forces</a:t>
            </a:r>
          </a:p>
        </p:txBody>
      </p:sp>
      <p:sp>
        <p:nvSpPr>
          <p:cNvPr id="5" name="TextBox 4"/>
          <p:cNvSpPr txBox="1"/>
          <p:nvPr/>
        </p:nvSpPr>
        <p:spPr>
          <a:xfrm>
            <a:off x="406400" y="2438400"/>
            <a:ext cx="12268200" cy="7848600"/>
          </a:xfrm>
          <a:prstGeom prst="rect">
            <a:avLst/>
          </a:prstGeom>
        </p:spPr>
        <p:txBody>
          <a:bodyPr wrap="square">
            <a:normAutofit fontScale="92500" lnSpcReduction="20000"/>
          </a:bodyPr>
          <a:lstStyle/>
          <a:p>
            <a:pPr marL="762000" indent="-762000" algn="l">
              <a:lnSpc>
                <a:spcPct val="92800"/>
              </a:lnSpc>
              <a:buFont typeface="Calibri"/>
              <a:buChar char="•"/>
            </a:pPr>
            <a:r>
              <a:rPr lang="en-US" sz="5800" b="0" dirty="0" err="1">
                <a:solidFill>
                  <a:srgbClr val="FFFFFF"/>
                </a:solidFill>
                <a:effectLst>
                  <a:outerShdw blurRad="20000" dist="30000" dir="2700000">
                    <a:srgbClr val="000000">
                      <a:alpha val="75000"/>
                    </a:srgbClr>
                  </a:outerShdw>
                </a:effectLst>
                <a:latin typeface="Calibri"/>
              </a:rPr>
              <a:t>Taux</a:t>
            </a:r>
            <a:r>
              <a:rPr lang="en-US" sz="5800" b="0" dirty="0">
                <a:solidFill>
                  <a:srgbClr val="FFFFFF"/>
                </a:solidFill>
                <a:effectLst>
                  <a:outerShdw blurRad="20000" dist="30000" dir="2700000">
                    <a:srgbClr val="000000">
                      <a:alpha val="75000"/>
                    </a:srgbClr>
                  </a:outerShdw>
                </a:effectLst>
                <a:latin typeface="Calibri"/>
              </a:rPr>
              <a:t> </a:t>
            </a:r>
            <a:r>
              <a:rPr lang="en-US" sz="5800" b="0" dirty="0" err="1">
                <a:solidFill>
                  <a:srgbClr val="FFFFFF"/>
                </a:solidFill>
                <a:effectLst>
                  <a:outerShdw blurRad="20000" dist="30000" dir="2700000">
                    <a:srgbClr val="000000">
                      <a:alpha val="75000"/>
                    </a:srgbClr>
                  </a:outerShdw>
                </a:effectLst>
                <a:latin typeface="Calibri"/>
              </a:rPr>
              <a:t>d'intérêts</a:t>
            </a:r>
            <a:r>
              <a:rPr lang="en-US" sz="5800" b="0" dirty="0">
                <a:solidFill>
                  <a:srgbClr val="FFFFFF"/>
                </a:solidFill>
                <a:effectLst>
                  <a:outerShdw blurRad="20000" dist="30000" dir="2700000">
                    <a:srgbClr val="000000">
                      <a:alpha val="75000"/>
                    </a:srgbClr>
                  </a:outerShdw>
                </a:effectLst>
                <a:latin typeface="Calibri"/>
              </a:rPr>
              <a:t> </a:t>
            </a:r>
            <a:r>
              <a:rPr lang="en-US" sz="5800" b="0" dirty="0" smtClean="0">
                <a:solidFill>
                  <a:srgbClr val="FFFFFF"/>
                </a:solidFill>
                <a:effectLst>
                  <a:outerShdw blurRad="20000" dist="30000" dir="2700000">
                    <a:srgbClr val="000000">
                      <a:alpha val="75000"/>
                    </a:srgbClr>
                  </a:outerShdw>
                </a:effectLst>
                <a:latin typeface="Calibri"/>
              </a:rPr>
              <a:t>bas /Low </a:t>
            </a:r>
            <a:r>
              <a:rPr lang="en-US" sz="5800" b="0" dirty="0">
                <a:solidFill>
                  <a:srgbClr val="FFFFFF"/>
                </a:solidFill>
                <a:effectLst>
                  <a:outerShdw blurRad="20000" dist="30000" dir="2700000">
                    <a:srgbClr val="000000">
                      <a:alpha val="75000"/>
                    </a:srgbClr>
                  </a:outerShdw>
                </a:effectLst>
                <a:latin typeface="Calibri"/>
              </a:rPr>
              <a:t>interest rates</a:t>
            </a:r>
          </a:p>
          <a:p>
            <a:pPr marL="762000" indent="-762000" algn="l">
              <a:lnSpc>
                <a:spcPct val="92800"/>
              </a:lnSpc>
              <a:buFont typeface="Calibri"/>
              <a:buChar char="•"/>
            </a:pPr>
            <a:r>
              <a:rPr lang="en-US" sz="5800" b="0" dirty="0" err="1">
                <a:solidFill>
                  <a:srgbClr val="FFFFFF"/>
                </a:solidFill>
                <a:effectLst>
                  <a:outerShdw blurRad="20000" dist="30000" dir="2700000">
                    <a:srgbClr val="000000">
                      <a:alpha val="75000"/>
                    </a:srgbClr>
                  </a:outerShdw>
                </a:effectLst>
                <a:latin typeface="Calibri"/>
              </a:rPr>
              <a:t>L'obsolescence</a:t>
            </a:r>
            <a:r>
              <a:rPr lang="en-US" sz="5800" b="0" dirty="0">
                <a:solidFill>
                  <a:srgbClr val="FFFFFF"/>
                </a:solidFill>
                <a:effectLst>
                  <a:outerShdw blurRad="20000" dist="30000" dir="2700000">
                    <a:srgbClr val="000000">
                      <a:alpha val="75000"/>
                    </a:srgbClr>
                  </a:outerShdw>
                </a:effectLst>
                <a:latin typeface="Calibri"/>
              </a:rPr>
              <a:t> </a:t>
            </a:r>
            <a:r>
              <a:rPr lang="en-US" sz="5800" b="0" dirty="0" err="1" smtClean="0">
                <a:solidFill>
                  <a:srgbClr val="FFFFFF"/>
                </a:solidFill>
                <a:effectLst>
                  <a:outerShdw blurRad="20000" dist="30000" dir="2700000">
                    <a:srgbClr val="000000">
                      <a:alpha val="75000"/>
                    </a:srgbClr>
                  </a:outerShdw>
                </a:effectLst>
                <a:latin typeface="Calibri"/>
              </a:rPr>
              <a:t>planifiée</a:t>
            </a:r>
            <a:r>
              <a:rPr lang="en-US" sz="5800" b="0" dirty="0" smtClean="0">
                <a:solidFill>
                  <a:srgbClr val="FFFFFF"/>
                </a:solidFill>
                <a:effectLst>
                  <a:outerShdw blurRad="20000" dist="30000" dir="2700000">
                    <a:srgbClr val="000000">
                      <a:alpha val="75000"/>
                    </a:srgbClr>
                  </a:outerShdw>
                </a:effectLst>
                <a:latin typeface="Calibri"/>
              </a:rPr>
              <a:t> /Planned </a:t>
            </a:r>
            <a:r>
              <a:rPr lang="en-US" sz="5800" b="0" dirty="0">
                <a:solidFill>
                  <a:srgbClr val="FFFFFF"/>
                </a:solidFill>
                <a:effectLst>
                  <a:outerShdw blurRad="20000" dist="30000" dir="2700000">
                    <a:srgbClr val="000000">
                      <a:alpha val="75000"/>
                    </a:srgbClr>
                  </a:outerShdw>
                </a:effectLst>
                <a:latin typeface="Calibri"/>
              </a:rPr>
              <a:t>obsolescence</a:t>
            </a:r>
          </a:p>
          <a:p>
            <a:pPr marL="762000" indent="-762000" algn="l">
              <a:lnSpc>
                <a:spcPct val="92800"/>
              </a:lnSpc>
              <a:buFont typeface="Calibri"/>
              <a:buChar char="•"/>
            </a:pPr>
            <a:r>
              <a:rPr lang="en-US" sz="5800" b="0" dirty="0">
                <a:solidFill>
                  <a:srgbClr val="FFFFFF"/>
                </a:solidFill>
                <a:effectLst>
                  <a:outerShdw blurRad="20000" dist="30000" dir="2700000">
                    <a:srgbClr val="000000">
                      <a:alpha val="75000"/>
                    </a:srgbClr>
                  </a:outerShdw>
                </a:effectLst>
                <a:latin typeface="Calibri"/>
              </a:rPr>
              <a:t>Le </a:t>
            </a:r>
            <a:r>
              <a:rPr lang="en-US" sz="5800" b="0" dirty="0" err="1">
                <a:solidFill>
                  <a:srgbClr val="FFFFFF"/>
                </a:solidFill>
                <a:effectLst>
                  <a:outerShdw blurRad="20000" dist="30000" dir="2700000">
                    <a:srgbClr val="000000">
                      <a:alpha val="75000"/>
                    </a:srgbClr>
                  </a:outerShdw>
                </a:effectLst>
                <a:latin typeface="Calibri"/>
              </a:rPr>
              <a:t>calcul</a:t>
            </a:r>
            <a:r>
              <a:rPr lang="en-US" sz="5800" b="0" dirty="0">
                <a:solidFill>
                  <a:srgbClr val="FFFFFF"/>
                </a:solidFill>
                <a:effectLst>
                  <a:outerShdw blurRad="20000" dist="30000" dir="2700000">
                    <a:srgbClr val="000000">
                      <a:alpha val="75000"/>
                    </a:srgbClr>
                  </a:outerShdw>
                </a:effectLst>
                <a:latin typeface="Calibri"/>
              </a:rPr>
              <a:t> du PIB /Calculation od GDP</a:t>
            </a:r>
          </a:p>
          <a:p>
            <a:pPr marL="762000" indent="-762000" algn="l">
              <a:lnSpc>
                <a:spcPct val="92800"/>
              </a:lnSpc>
              <a:buFont typeface="Calibri"/>
              <a:buChar char="•"/>
            </a:pPr>
            <a:r>
              <a:rPr lang="en-US" sz="5800" b="0" dirty="0" err="1">
                <a:solidFill>
                  <a:srgbClr val="FFFFFF"/>
                </a:solidFill>
                <a:effectLst>
                  <a:outerShdw blurRad="20000" dist="30000" dir="2700000">
                    <a:srgbClr val="000000">
                      <a:alpha val="75000"/>
                    </a:srgbClr>
                  </a:outerShdw>
                </a:effectLst>
                <a:latin typeface="Calibri"/>
              </a:rPr>
              <a:t>Accès</a:t>
            </a:r>
            <a:r>
              <a:rPr lang="en-US" sz="5800" b="0" dirty="0">
                <a:solidFill>
                  <a:srgbClr val="FFFFFF"/>
                </a:solidFill>
                <a:effectLst>
                  <a:outerShdw blurRad="20000" dist="30000" dir="2700000">
                    <a:srgbClr val="000000">
                      <a:alpha val="75000"/>
                    </a:srgbClr>
                  </a:outerShdw>
                </a:effectLst>
                <a:latin typeface="Calibri"/>
              </a:rPr>
              <a:t> facile au credit /Easy access to credit</a:t>
            </a:r>
          </a:p>
          <a:p>
            <a:pPr marL="762000" indent="-762000" algn="l">
              <a:lnSpc>
                <a:spcPct val="92800"/>
              </a:lnSpc>
              <a:buFont typeface="Calibri"/>
              <a:buChar char="•"/>
            </a:pPr>
            <a:r>
              <a:rPr lang="en-US" sz="5800" b="0" dirty="0" err="1">
                <a:solidFill>
                  <a:srgbClr val="FFFFFF"/>
                </a:solidFill>
                <a:effectLst>
                  <a:outerShdw blurRad="20000" dist="30000" dir="2700000">
                    <a:srgbClr val="000000">
                      <a:alpha val="75000"/>
                    </a:srgbClr>
                  </a:outerShdw>
                </a:effectLst>
                <a:latin typeface="Calibri"/>
              </a:rPr>
              <a:t>Omniprésence</a:t>
            </a:r>
            <a:r>
              <a:rPr lang="en-US" sz="5800" b="0" dirty="0">
                <a:solidFill>
                  <a:srgbClr val="FFFFFF"/>
                </a:solidFill>
                <a:effectLst>
                  <a:outerShdw blurRad="20000" dist="30000" dir="2700000">
                    <a:srgbClr val="000000">
                      <a:alpha val="75000"/>
                    </a:srgbClr>
                  </a:outerShdw>
                </a:effectLst>
                <a:latin typeface="Calibri"/>
              </a:rPr>
              <a:t> </a:t>
            </a:r>
            <a:r>
              <a:rPr lang="en-US" sz="5800" b="0" dirty="0" err="1">
                <a:solidFill>
                  <a:srgbClr val="FFFFFF"/>
                </a:solidFill>
                <a:effectLst>
                  <a:outerShdw blurRad="20000" dist="30000" dir="2700000">
                    <a:srgbClr val="000000">
                      <a:alpha val="75000"/>
                    </a:srgbClr>
                  </a:outerShdw>
                </a:effectLst>
                <a:latin typeface="Calibri"/>
              </a:rPr>
              <a:t>société</a:t>
            </a:r>
            <a:r>
              <a:rPr lang="en-US" sz="5800" b="0" dirty="0">
                <a:solidFill>
                  <a:srgbClr val="FFFFFF"/>
                </a:solidFill>
                <a:effectLst>
                  <a:outerShdw blurRad="20000" dist="30000" dir="2700000">
                    <a:srgbClr val="000000">
                      <a:alpha val="75000"/>
                    </a:srgbClr>
                  </a:outerShdw>
                </a:effectLst>
                <a:latin typeface="Calibri"/>
              </a:rPr>
              <a:t> de consummation / </a:t>
            </a:r>
            <a:r>
              <a:rPr lang="en-US" sz="5800" b="0" dirty="0" err="1">
                <a:solidFill>
                  <a:srgbClr val="FFFFFF"/>
                </a:solidFill>
                <a:effectLst>
                  <a:outerShdw blurRad="20000" dist="30000" dir="2700000">
                    <a:srgbClr val="000000">
                      <a:alpha val="75000"/>
                    </a:srgbClr>
                  </a:outerShdw>
                </a:effectLst>
                <a:latin typeface="Calibri"/>
              </a:rPr>
              <a:t>Omniprensent</a:t>
            </a:r>
            <a:r>
              <a:rPr lang="en-US" sz="5800" b="0" dirty="0">
                <a:solidFill>
                  <a:srgbClr val="FFFFFF"/>
                </a:solidFill>
                <a:effectLst>
                  <a:outerShdw blurRad="20000" dist="30000" dir="2700000">
                    <a:srgbClr val="000000">
                      <a:alpha val="75000"/>
                    </a:srgbClr>
                  </a:outerShdw>
                </a:effectLst>
                <a:latin typeface="Calibri"/>
              </a:rPr>
              <a:t> consumer </a:t>
            </a:r>
            <a:r>
              <a:rPr lang="en-US" sz="5800" b="0" dirty="0" err="1">
                <a:solidFill>
                  <a:srgbClr val="FFFFFF"/>
                </a:solidFill>
                <a:effectLst>
                  <a:outerShdw blurRad="20000" dist="30000" dir="2700000">
                    <a:srgbClr val="000000">
                      <a:alpha val="75000"/>
                    </a:srgbClr>
                  </a:outerShdw>
                </a:effectLst>
                <a:latin typeface="Calibri"/>
              </a:rPr>
              <a:t>socioté</a:t>
            </a:r>
            <a:endParaRPr lang="en-US" sz="5800" b="0" dirty="0">
              <a:solidFill>
                <a:srgbClr val="FFFFFF"/>
              </a:solidFill>
              <a:effectLst>
                <a:outerShdw blurRad="20000" dist="30000" dir="2700000">
                  <a:srgbClr val="000000">
                    <a:alpha val="75000"/>
                  </a:srgbClr>
                </a:outerShdw>
              </a:effectLst>
              <a:latin typeface="Calibri"/>
            </a:endParaRPr>
          </a:p>
          <a:p>
            <a:pPr marL="762000" indent="-762000" algn="l">
              <a:lnSpc>
                <a:spcPct val="92800"/>
              </a:lnSpc>
              <a:buFont typeface="Calibri"/>
              <a:buChar char="•"/>
            </a:pPr>
            <a:r>
              <a:rPr lang="en-US" sz="5800" b="0" dirty="0">
                <a:solidFill>
                  <a:srgbClr val="FFFFFF"/>
                </a:solidFill>
                <a:effectLst>
                  <a:outerShdw blurRad="20000" dist="30000" dir="2700000">
                    <a:srgbClr val="000000">
                      <a:alpha val="75000"/>
                    </a:srgbClr>
                  </a:outerShdw>
                </a:effectLst>
                <a:latin typeface="Calibri"/>
              </a:rPr>
              <a:t>Nouvelles technologies/New technologies</a:t>
            </a:r>
          </a:p>
          <a:p>
            <a:pPr marL="762000" indent="-762000" algn="l">
              <a:lnSpc>
                <a:spcPct val="92800"/>
              </a:lnSpc>
              <a:buFont typeface="Calibri"/>
              <a:buChar char="•"/>
            </a:pPr>
            <a:r>
              <a:rPr lang="en-US" sz="5800" b="0" dirty="0">
                <a:solidFill>
                  <a:srgbClr val="FFFFFF"/>
                </a:solidFill>
                <a:effectLst>
                  <a:outerShdw blurRad="20000" dist="30000" dir="2700000">
                    <a:srgbClr val="000000">
                      <a:alpha val="75000"/>
                    </a:srgbClr>
                  </a:outerShdw>
                </a:effectLst>
                <a:latin typeface="Calibri"/>
              </a:rPr>
              <a:t>etc.</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Ben White - https://unsplash.com/@benwhitephotography?utm_source=haikudeck&amp;utm_medium=referral&amp;utm_campaign=api-credit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0"/>
            <a:ext cx="13004800" cy="2194560"/>
          </a:xfrm>
          <a:prstGeom prst="rect">
            <a:avLst/>
          </a:prstGeom>
        </p:spPr>
      </p:pic>
      <p:sp>
        <p:nvSpPr>
          <p:cNvPr id="5" name="TextBox 4"/>
          <p:cNvSpPr txBox="1"/>
          <p:nvPr/>
        </p:nvSpPr>
        <p:spPr>
          <a:xfrm>
            <a:off x="0" y="0"/>
            <a:ext cx="13004800" cy="2194560"/>
          </a:xfrm>
          <a:prstGeom prst="rect">
            <a:avLst/>
          </a:prstGeom>
        </p:spPr>
        <p:txBody>
          <a:bodyPr wrap="none" lIns="254000" tIns="0" rIns="254000" bIns="0" anchor="t"/>
          <a:lstStyle/>
          <a:p>
            <a:r>
              <a:rPr lang="en-US" sz="14400" b="1" dirty="0">
                <a:solidFill>
                  <a:srgbClr val="FFFFFF"/>
                </a:solidFill>
                <a:effectLst>
                  <a:outerShdw blurRad="20000" dist="30000" dir="2700000">
                    <a:srgbClr val="000000">
                      <a:alpha val="80000"/>
                    </a:srgbClr>
                  </a:outerShdw>
                </a:effectLst>
                <a:latin typeface="Calibri"/>
              </a:rPr>
              <a:t>Et </a:t>
            </a:r>
            <a:r>
              <a:rPr lang="en-US" sz="14400" b="1" dirty="0" err="1">
                <a:solidFill>
                  <a:srgbClr val="FFFFFF"/>
                </a:solidFill>
                <a:effectLst>
                  <a:outerShdw blurRad="20000" dist="30000" dir="2700000">
                    <a:srgbClr val="000000">
                      <a:alpha val="80000"/>
                    </a:srgbClr>
                  </a:outerShdw>
                </a:effectLst>
                <a:latin typeface="Calibri"/>
              </a:rPr>
              <a:t>pourtant</a:t>
            </a:r>
            <a:r>
              <a:rPr lang="en-US" sz="14400" b="1" dirty="0">
                <a:solidFill>
                  <a:srgbClr val="FFFFFF"/>
                </a:solidFill>
                <a:effectLst>
                  <a:outerShdw blurRad="20000" dist="30000" dir="2700000">
                    <a:srgbClr val="000000">
                      <a:alpha val="80000"/>
                    </a:srgbClr>
                  </a:outerShdw>
                </a:effectLst>
                <a:latin typeface="Calibri"/>
              </a:rPr>
              <a:t>...</a:t>
            </a: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coofdy - https://www.flickr.com/photos/57754952@N06</a:t>
            </a:r>
          </a:p>
        </p:txBody>
      </p:sp>
      <p:pic>
        <p:nvPicPr>
          <p:cNvPr id="7" name="Picture 3">
            <a:extLst>
              <a:ext uri="{FF2B5EF4-FFF2-40B4-BE49-F238E27FC236}">
                <a16:creationId xmlns:a16="http://schemas.microsoft.com/office/drawing/2014/main" xmlns="" id="{D37872A3-7903-4660-A28D-2C93B4AD44D2}"/>
              </a:ext>
            </a:extLst>
          </p:cNvPr>
          <p:cNvPicPr>
            <a:picLocks noChangeAspect="1"/>
          </p:cNvPicPr>
          <p:nvPr/>
        </p:nvPicPr>
        <p:blipFill>
          <a:blip r:embed="rId4"/>
          <a:stretch>
            <a:fillRect/>
          </a:stretch>
        </p:blipFill>
        <p:spPr>
          <a:xfrm>
            <a:off x="-7425" y="7566074"/>
            <a:ext cx="13004800" cy="2194560"/>
          </a:xfrm>
          <a:prstGeom prst="rect">
            <a:avLst/>
          </a:prstGeom>
        </p:spPr>
      </p:pic>
      <p:sp>
        <p:nvSpPr>
          <p:cNvPr id="9" name="ZoneTexte 8">
            <a:extLst>
              <a:ext uri="{FF2B5EF4-FFF2-40B4-BE49-F238E27FC236}">
                <a16:creationId xmlns:a16="http://schemas.microsoft.com/office/drawing/2014/main" xmlns="" id="{E9E7CFDB-0647-4684-B4A5-8E111533CD7D}"/>
              </a:ext>
            </a:extLst>
          </p:cNvPr>
          <p:cNvSpPr txBox="1"/>
          <p:nvPr/>
        </p:nvSpPr>
        <p:spPr>
          <a:xfrm>
            <a:off x="177800" y="8001634"/>
            <a:ext cx="11010900" cy="1569660"/>
          </a:xfrm>
          <a:prstGeom prst="rect">
            <a:avLst/>
          </a:prstGeom>
          <a:noFill/>
        </p:spPr>
        <p:txBody>
          <a:bodyPr wrap="square" rtlCol="0">
            <a:spAutoFit/>
          </a:bodyPr>
          <a:lstStyle/>
          <a:p>
            <a:r>
              <a:rPr lang="fr-CA" sz="9600" b="1" dirty="0">
                <a:solidFill>
                  <a:schemeClr val="bg1"/>
                </a:solidFill>
              </a:rPr>
              <a:t>And </a:t>
            </a:r>
            <a:r>
              <a:rPr lang="fr-CA" sz="9600" b="1" dirty="0" err="1">
                <a:solidFill>
                  <a:schemeClr val="bg1"/>
                </a:solidFill>
              </a:rPr>
              <a:t>yet</a:t>
            </a:r>
            <a:r>
              <a:rPr lang="fr-CA" sz="9600" b="1" dirty="0">
                <a:solidFill>
                  <a:schemeClr val="bg1"/>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391400"/>
            <a:ext cx="13004800" cy="2390335"/>
          </a:xfrm>
          <a:prstGeom prst="rect">
            <a:avLst/>
          </a:prstGeom>
        </p:spPr>
      </p:pic>
      <p:pic>
        <p:nvPicPr>
          <p:cNvPr id="4" name="Picture 3"/>
          <p:cNvPicPr>
            <a:picLocks noChangeAspect="1"/>
          </p:cNvPicPr>
          <p:nvPr/>
        </p:nvPicPr>
        <p:blipFill>
          <a:blip r:embed="rId4"/>
          <a:stretch>
            <a:fillRect/>
          </a:stretch>
        </p:blipFill>
        <p:spPr>
          <a:xfrm>
            <a:off x="0" y="-28136"/>
            <a:ext cx="13004800" cy="2390336"/>
          </a:xfrm>
          <a:prstGeom prst="rect">
            <a:avLst/>
          </a:prstGeom>
        </p:spPr>
      </p:pic>
      <p:sp>
        <p:nvSpPr>
          <p:cNvPr id="5" name="TextBox 4"/>
          <p:cNvSpPr txBox="1"/>
          <p:nvPr/>
        </p:nvSpPr>
        <p:spPr>
          <a:xfrm>
            <a:off x="0" y="0"/>
            <a:ext cx="13004800" cy="2209800"/>
          </a:xfrm>
          <a:prstGeom prst="rect">
            <a:avLst/>
          </a:prstGeom>
        </p:spPr>
        <p:txBody>
          <a:bodyPr wrap="none" lIns="254000" tIns="0" rIns="254000" bIns="0" anchor="t"/>
          <a:lstStyle/>
          <a:p>
            <a:pPr algn="ctr"/>
            <a:r>
              <a:rPr lang="en-US" sz="8000" b="1" dirty="0">
                <a:solidFill>
                  <a:srgbClr val="FFFFFF"/>
                </a:solidFill>
                <a:effectLst>
                  <a:outerShdw blurRad="20000" dist="30000" dir="2700000">
                    <a:srgbClr val="000000">
                      <a:alpha val="80000"/>
                    </a:srgbClr>
                  </a:outerShdw>
                </a:effectLst>
                <a:latin typeface="Calibri"/>
              </a:rPr>
              <a:t>Le </a:t>
            </a:r>
            <a:r>
              <a:rPr lang="en-US" sz="8000" b="1" dirty="0" err="1" smtClean="0">
                <a:solidFill>
                  <a:srgbClr val="FFFFFF"/>
                </a:solidFill>
                <a:effectLst>
                  <a:outerShdw blurRad="20000" dist="30000" dir="2700000">
                    <a:srgbClr val="000000">
                      <a:alpha val="80000"/>
                    </a:srgbClr>
                  </a:outerShdw>
                </a:effectLst>
                <a:latin typeface="Calibri"/>
              </a:rPr>
              <a:t>consommateur</a:t>
            </a:r>
            <a:endParaRPr lang="en-US" sz="8000" b="1" dirty="0">
              <a:solidFill>
                <a:srgbClr val="FFFFFF"/>
              </a:solidFill>
              <a:effectLst>
                <a:outerShdw blurRad="20000" dist="30000" dir="2700000">
                  <a:srgbClr val="000000">
                    <a:alpha val="80000"/>
                  </a:srgbClr>
                </a:outerShdw>
              </a:effectLst>
              <a:latin typeface="Calibri"/>
            </a:endParaRPr>
          </a:p>
          <a:p>
            <a:pPr algn="ctr"/>
            <a:r>
              <a:rPr lang="en-US" sz="6600" dirty="0" err="1" smtClean="0">
                <a:solidFill>
                  <a:srgbClr val="FFFFFF"/>
                </a:solidFill>
                <a:effectLst>
                  <a:outerShdw blurRad="20000" dist="30000" dir="2700000">
                    <a:srgbClr val="000000">
                      <a:alpha val="75000"/>
                    </a:srgbClr>
                  </a:outerShdw>
                </a:effectLst>
              </a:rPr>
              <a:t>Seul</a:t>
            </a:r>
            <a:r>
              <a:rPr lang="en-US" sz="6600" dirty="0" smtClean="0">
                <a:solidFill>
                  <a:srgbClr val="FFFFFF"/>
                </a:solidFill>
                <a:effectLst>
                  <a:outerShdw blurRad="20000" dist="30000" dir="2700000">
                    <a:srgbClr val="000000">
                      <a:alpha val="75000"/>
                    </a:srgbClr>
                  </a:outerShdw>
                </a:effectLst>
              </a:rPr>
              <a:t> </a:t>
            </a:r>
            <a:r>
              <a:rPr lang="en-US" sz="6600" dirty="0" err="1">
                <a:solidFill>
                  <a:srgbClr val="FFFFFF"/>
                </a:solidFill>
                <a:effectLst>
                  <a:outerShdw blurRad="20000" dist="30000" dir="2700000">
                    <a:srgbClr val="000000">
                      <a:alpha val="75000"/>
                    </a:srgbClr>
                  </a:outerShdw>
                </a:effectLst>
              </a:rPr>
              <a:t>maitre</a:t>
            </a:r>
            <a:r>
              <a:rPr lang="en-US" sz="6600" dirty="0">
                <a:solidFill>
                  <a:srgbClr val="FFFFFF"/>
                </a:solidFill>
                <a:effectLst>
                  <a:outerShdw blurRad="20000" dist="30000" dir="2700000">
                    <a:srgbClr val="000000">
                      <a:alpha val="75000"/>
                    </a:srgbClr>
                  </a:outerShdw>
                </a:effectLst>
              </a:rPr>
              <a:t> de </a:t>
            </a:r>
            <a:r>
              <a:rPr lang="en-US" sz="6600" dirty="0" err="1">
                <a:solidFill>
                  <a:srgbClr val="FFFFFF"/>
                </a:solidFill>
                <a:effectLst>
                  <a:outerShdw blurRad="20000" dist="30000" dir="2700000">
                    <a:srgbClr val="000000">
                      <a:alpha val="75000"/>
                    </a:srgbClr>
                  </a:outerShdw>
                </a:effectLst>
              </a:rPr>
              <a:t>sa</a:t>
            </a:r>
            <a:r>
              <a:rPr lang="en-US" sz="6600" dirty="0">
                <a:solidFill>
                  <a:srgbClr val="FFFFFF"/>
                </a:solidFill>
                <a:effectLst>
                  <a:outerShdw blurRad="20000" dist="30000" dir="2700000">
                    <a:srgbClr val="000000">
                      <a:alpha val="75000"/>
                    </a:srgbClr>
                  </a:outerShdw>
                </a:effectLst>
              </a:rPr>
              <a:t> </a:t>
            </a:r>
            <a:r>
              <a:rPr lang="en-US" sz="6600" dirty="0" err="1" smtClean="0">
                <a:solidFill>
                  <a:srgbClr val="FFFFFF"/>
                </a:solidFill>
                <a:effectLst>
                  <a:outerShdw blurRad="20000" dist="30000" dir="2700000">
                    <a:srgbClr val="000000">
                      <a:alpha val="75000"/>
                    </a:srgbClr>
                  </a:outerShdw>
                </a:effectLst>
              </a:rPr>
              <a:t>destiné</a:t>
            </a:r>
            <a:r>
              <a:rPr lang="en-US" sz="6600" dirty="0" smtClean="0">
                <a:solidFill>
                  <a:srgbClr val="FFFFFF"/>
                </a:solidFill>
                <a:effectLst>
                  <a:outerShdw blurRad="20000" dist="30000" dir="2700000">
                    <a:srgbClr val="000000">
                      <a:alpha val="75000"/>
                    </a:srgbClr>
                  </a:outerShdw>
                </a:effectLst>
              </a:rPr>
              <a:t> </a:t>
            </a:r>
            <a:endParaRPr lang="en-US" sz="66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7162800"/>
            <a:ext cx="13004800" cy="1972056"/>
          </a:xfrm>
          <a:prstGeom prst="rect">
            <a:avLst/>
          </a:prstGeom>
        </p:spPr>
        <p:txBody>
          <a:bodyPr wrap="none" lIns="254000" tIns="0" rIns="254000" bIns="0" anchor="t"/>
          <a:lstStyle/>
          <a:p>
            <a:pPr algn="ctr"/>
            <a:r>
              <a:rPr lang="en-US" sz="8000" b="1" dirty="0" smtClean="0">
                <a:solidFill>
                  <a:srgbClr val="FFFFFF"/>
                </a:solidFill>
                <a:effectLst>
                  <a:outerShdw blurRad="20000" dist="30000" dir="2700000">
                    <a:srgbClr val="000000">
                      <a:alpha val="80000"/>
                    </a:srgbClr>
                  </a:outerShdw>
                </a:effectLst>
              </a:rPr>
              <a:t>The </a:t>
            </a:r>
            <a:r>
              <a:rPr lang="en-US" sz="8000" b="1" dirty="0">
                <a:solidFill>
                  <a:srgbClr val="FFFFFF"/>
                </a:solidFill>
                <a:effectLst>
                  <a:outerShdw blurRad="20000" dist="30000" dir="2700000">
                    <a:srgbClr val="000000">
                      <a:alpha val="80000"/>
                    </a:srgbClr>
                  </a:outerShdw>
                </a:effectLst>
              </a:rPr>
              <a:t>consumer</a:t>
            </a:r>
          </a:p>
          <a:p>
            <a:pPr algn="ctr"/>
            <a:r>
              <a:rPr lang="en-US" sz="6600" b="0" dirty="0" smtClean="0">
                <a:solidFill>
                  <a:srgbClr val="FFFFFF"/>
                </a:solidFill>
                <a:effectLst>
                  <a:outerShdw blurRad="20000" dist="30000" dir="2700000">
                    <a:srgbClr val="000000">
                      <a:alpha val="75000"/>
                    </a:srgbClr>
                  </a:outerShdw>
                </a:effectLst>
                <a:latin typeface="Calibri"/>
              </a:rPr>
              <a:t>is </a:t>
            </a:r>
            <a:r>
              <a:rPr lang="en-US" sz="6600" b="0" dirty="0">
                <a:solidFill>
                  <a:srgbClr val="FFFFFF"/>
                </a:solidFill>
                <a:effectLst>
                  <a:outerShdw blurRad="20000" dist="30000" dir="2700000">
                    <a:srgbClr val="000000">
                      <a:alpha val="75000"/>
                    </a:srgbClr>
                  </a:outerShdw>
                </a:effectLst>
                <a:latin typeface="Calibri"/>
              </a:rPr>
              <a:t>the master of his or her </a:t>
            </a:r>
            <a:r>
              <a:rPr lang="en-US" sz="6600" b="0" dirty="0" smtClean="0">
                <a:solidFill>
                  <a:srgbClr val="FFFFFF"/>
                </a:solidFill>
                <a:effectLst>
                  <a:outerShdw blurRad="20000" dist="30000" dir="2700000">
                    <a:srgbClr val="000000">
                      <a:alpha val="75000"/>
                    </a:srgbClr>
                  </a:outerShdw>
                </a:effectLst>
                <a:latin typeface="Calibri"/>
              </a:rPr>
              <a:t>destiny</a:t>
            </a:r>
            <a:endParaRPr lang="en-US" sz="6600" b="0" dirty="0">
              <a:solidFill>
                <a:srgbClr val="FFFFFF"/>
              </a:solidFill>
              <a:effectLst>
                <a:outerShdw blurRad="20000" dist="30000" dir="2700000">
                  <a:srgbClr val="000000">
                    <a:alpha val="75000"/>
                  </a:srgbClr>
                </a:outerShdw>
              </a:effectLst>
              <a:latin typeface="Calibri"/>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blhphotography - https://www.flickr.com/photos/55146360@N00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2390" y="0"/>
            <a:ext cx="13004800" cy="3352585"/>
          </a:xfrm>
          <a:prstGeom prst="rect">
            <a:avLst/>
          </a:prstGeom>
        </p:spPr>
      </p:pic>
      <p:sp>
        <p:nvSpPr>
          <p:cNvPr id="4" name="TextBox 3"/>
          <p:cNvSpPr txBox="1"/>
          <p:nvPr/>
        </p:nvSpPr>
        <p:spPr>
          <a:xfrm>
            <a:off x="0" y="4140200"/>
            <a:ext cx="13004800" cy="1767840"/>
          </a:xfrm>
          <a:prstGeom prst="rect">
            <a:avLst/>
          </a:prstGeom>
        </p:spPr>
        <p:txBody>
          <a:bodyPr wrap="none" lIns="254000" tIns="0" rIns="254000" bIns="0" anchor="t"/>
          <a:lstStyle/>
          <a:p>
            <a:pPr algn="ctr"/>
            <a:endParaRPr lang="en-US" sz="116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132081" y="7620000"/>
            <a:ext cx="13004800" cy="1762760"/>
          </a:xfrm>
          <a:prstGeom prst="rect">
            <a:avLst/>
          </a:prstGeom>
        </p:spPr>
        <p:txBody>
          <a:bodyPr wrap="none" lIns="254000" tIns="0" rIns="254000" bIns="0" anchor="t"/>
          <a:lstStyle/>
          <a:p>
            <a:pPr algn="ctr"/>
            <a:r>
              <a:rPr lang="en-US" sz="6000" b="0" dirty="0">
                <a:solidFill>
                  <a:srgbClr val="FFFFFF"/>
                </a:solidFill>
                <a:effectLst>
                  <a:outerShdw blurRad="20000" dist="30000" dir="2700000">
                    <a:srgbClr val="000000">
                      <a:alpha val="75000"/>
                    </a:srgbClr>
                  </a:outerShdw>
                </a:effectLst>
                <a:latin typeface="Calibri"/>
              </a:rPr>
              <a:t>"Self made </a:t>
            </a:r>
            <a:r>
              <a:rPr lang="en-US" sz="6000" b="0" dirty="0" smtClean="0">
                <a:solidFill>
                  <a:srgbClr val="FFFFFF"/>
                </a:solidFill>
                <a:effectLst>
                  <a:outerShdw blurRad="20000" dist="30000" dir="2700000">
                    <a:srgbClr val="000000">
                      <a:alpha val="75000"/>
                    </a:srgbClr>
                  </a:outerShdw>
                </a:effectLst>
                <a:latin typeface="Calibri"/>
              </a:rPr>
              <a:t>man (or woman)"</a:t>
            </a:r>
            <a:endParaRPr lang="en-US" sz="6000" b="0" dirty="0">
              <a:solidFill>
                <a:srgbClr val="FFFFFF"/>
              </a:solidFill>
              <a:effectLst>
                <a:outerShdw blurRad="20000" dist="30000" dir="2700000">
                  <a:srgbClr val="000000">
                    <a:alpha val="75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atadesigner - https://www.flickr.com/photos/38540897@N06</a:t>
            </a:r>
          </a:p>
        </p:txBody>
      </p:sp>
      <p:sp>
        <p:nvSpPr>
          <p:cNvPr id="7" name="Rectangle 6">
            <a:extLst>
              <a:ext uri="{FF2B5EF4-FFF2-40B4-BE49-F238E27FC236}">
                <a16:creationId xmlns:a16="http://schemas.microsoft.com/office/drawing/2014/main" xmlns="" id="{D97C0D22-6AA6-4B85-A136-25753EA89351}"/>
              </a:ext>
            </a:extLst>
          </p:cNvPr>
          <p:cNvSpPr/>
          <p:nvPr/>
        </p:nvSpPr>
        <p:spPr>
          <a:xfrm>
            <a:off x="-57053" y="75911"/>
            <a:ext cx="13004800" cy="3046988"/>
          </a:xfrm>
          <a:prstGeom prst="rect">
            <a:avLst/>
          </a:prstGeom>
        </p:spPr>
        <p:txBody>
          <a:bodyPr wrap="square">
            <a:spAutoFit/>
          </a:bodyPr>
          <a:lstStyle/>
          <a:p>
            <a:pPr algn="ctr"/>
            <a:r>
              <a:rPr lang="en-US" sz="9600" b="1" dirty="0" err="1">
                <a:solidFill>
                  <a:srgbClr val="FFFFFF"/>
                </a:solidFill>
                <a:effectLst>
                  <a:outerShdw blurRad="20000" dist="30000" dir="2700000">
                    <a:srgbClr val="000000">
                      <a:alpha val="80000"/>
                    </a:srgbClr>
                  </a:outerShdw>
                </a:effectLst>
              </a:rPr>
              <a:t>Mythe</a:t>
            </a:r>
            <a:r>
              <a:rPr lang="en-US" sz="9600" b="1" dirty="0">
                <a:solidFill>
                  <a:srgbClr val="FFFFFF"/>
                </a:solidFill>
                <a:effectLst>
                  <a:outerShdw blurRad="20000" dist="30000" dir="2700000">
                    <a:srgbClr val="000000">
                      <a:alpha val="80000"/>
                    </a:srgbClr>
                  </a:outerShdw>
                </a:effectLst>
              </a:rPr>
              <a:t> </a:t>
            </a:r>
            <a:r>
              <a:rPr lang="en-US" sz="9600" b="1" dirty="0" err="1">
                <a:solidFill>
                  <a:srgbClr val="FFFFFF"/>
                </a:solidFill>
                <a:effectLst>
                  <a:outerShdw blurRad="20000" dist="30000" dir="2700000">
                    <a:srgbClr val="000000">
                      <a:alpha val="80000"/>
                    </a:srgbClr>
                  </a:outerShdw>
                </a:effectLst>
              </a:rPr>
              <a:t>fondateur</a:t>
            </a:r>
            <a:r>
              <a:rPr lang="en-US" sz="9600" b="1" dirty="0">
                <a:solidFill>
                  <a:srgbClr val="FFFFFF"/>
                </a:solidFill>
                <a:effectLst>
                  <a:outerShdw blurRad="20000" dist="30000" dir="2700000">
                    <a:srgbClr val="000000">
                      <a:alpha val="80000"/>
                    </a:srgbClr>
                  </a:outerShdw>
                </a:effectLst>
              </a:rPr>
              <a:t>  </a:t>
            </a:r>
          </a:p>
          <a:p>
            <a:pPr algn="ctr"/>
            <a:r>
              <a:rPr lang="en-US" sz="9600" b="1" dirty="0">
                <a:solidFill>
                  <a:srgbClr val="FFFFFF"/>
                </a:solidFill>
                <a:effectLst>
                  <a:outerShdw blurRad="20000" dist="30000" dir="2700000">
                    <a:srgbClr val="000000">
                      <a:alpha val="80000"/>
                    </a:srgbClr>
                  </a:outerShdw>
                </a:effectLst>
              </a:rPr>
              <a:t>The </a:t>
            </a:r>
            <a:r>
              <a:rPr lang="en-US" sz="9600" b="1" dirty="0" smtClean="0">
                <a:solidFill>
                  <a:srgbClr val="FFFFFF"/>
                </a:solidFill>
                <a:effectLst>
                  <a:outerShdw blurRad="20000" dist="30000" dir="2700000">
                    <a:srgbClr val="000000">
                      <a:alpha val="80000"/>
                    </a:srgbClr>
                  </a:outerShdw>
                </a:effectLst>
              </a:rPr>
              <a:t>founding </a:t>
            </a:r>
            <a:r>
              <a:rPr lang="en-US" sz="9600" b="1" dirty="0">
                <a:solidFill>
                  <a:srgbClr val="FFFFFF"/>
                </a:solidFill>
                <a:effectLst>
                  <a:outerShdw blurRad="20000" dist="30000" dir="2700000">
                    <a:srgbClr val="000000">
                      <a:alpha val="80000"/>
                    </a:srgbClr>
                  </a:outerShdw>
                </a:effectLst>
              </a:rPr>
              <a:t>myth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467600"/>
            <a:ext cx="13004800" cy="2286000"/>
          </a:xfrm>
          <a:prstGeom prst="rect">
            <a:avLst/>
          </a:prstGeom>
        </p:spPr>
      </p:pic>
      <p:pic>
        <p:nvPicPr>
          <p:cNvPr id="4" name="Picture 3"/>
          <p:cNvPicPr>
            <a:picLocks noChangeAspect="1"/>
          </p:cNvPicPr>
          <p:nvPr/>
        </p:nvPicPr>
        <p:blipFill>
          <a:blip r:embed="rId4"/>
          <a:stretch>
            <a:fillRect/>
          </a:stretch>
        </p:blipFill>
        <p:spPr>
          <a:xfrm>
            <a:off x="0" y="0"/>
            <a:ext cx="13004800" cy="2286000"/>
          </a:xfrm>
          <a:prstGeom prst="rect">
            <a:avLst/>
          </a:prstGeom>
        </p:spPr>
      </p:pic>
      <p:sp>
        <p:nvSpPr>
          <p:cNvPr id="5" name="TextBox 4"/>
          <p:cNvSpPr txBox="1"/>
          <p:nvPr/>
        </p:nvSpPr>
        <p:spPr>
          <a:xfrm>
            <a:off x="0" y="0"/>
            <a:ext cx="13004800" cy="1524000"/>
          </a:xfrm>
          <a:prstGeom prst="rect">
            <a:avLst/>
          </a:prstGeom>
        </p:spPr>
        <p:txBody>
          <a:bodyPr wrap="none" lIns="254000" tIns="0" rIns="254000" bIns="0" anchor="t"/>
          <a:lstStyle/>
          <a:p>
            <a:pPr algn="ctr"/>
            <a:r>
              <a:rPr lang="en-US" sz="8000" b="1" dirty="0" err="1" smtClean="0">
                <a:solidFill>
                  <a:srgbClr val="FFFFFF"/>
                </a:solidFill>
                <a:effectLst>
                  <a:outerShdw blurRad="20000" dist="30000" dir="2700000">
                    <a:srgbClr val="000000">
                      <a:alpha val="80000"/>
                    </a:srgbClr>
                  </a:outerShdw>
                </a:effectLst>
                <a:latin typeface="Calibri"/>
              </a:rPr>
              <a:t>Rôle</a:t>
            </a:r>
            <a:r>
              <a:rPr lang="en-US" sz="8000" b="1" dirty="0" smtClean="0">
                <a:solidFill>
                  <a:srgbClr val="FFFFFF"/>
                </a:solidFill>
                <a:effectLst>
                  <a:outerShdw blurRad="20000" dist="30000" dir="2700000">
                    <a:srgbClr val="000000">
                      <a:alpha val="80000"/>
                    </a:srgbClr>
                  </a:outerShdw>
                </a:effectLst>
                <a:latin typeface="Calibri"/>
              </a:rPr>
              <a:t> des </a:t>
            </a:r>
            <a:r>
              <a:rPr lang="en-US" sz="8000" b="1" dirty="0" err="1" smtClean="0">
                <a:solidFill>
                  <a:srgbClr val="FFFFFF"/>
                </a:solidFill>
                <a:effectLst>
                  <a:outerShdw blurRad="20000" dist="30000" dir="2700000">
                    <a:srgbClr val="000000">
                      <a:alpha val="80000"/>
                    </a:srgbClr>
                  </a:outerShdw>
                </a:effectLst>
                <a:latin typeface="Calibri"/>
              </a:rPr>
              <a:t>croyances</a:t>
            </a:r>
            <a:endParaRPr lang="en-US" sz="8000" b="1" dirty="0">
              <a:solidFill>
                <a:srgbClr val="FFFFFF"/>
              </a:solidFill>
              <a:effectLst>
                <a:outerShdw blurRad="20000" dist="30000" dir="2700000">
                  <a:srgbClr val="000000">
                    <a:alpha val="80000"/>
                  </a:srgbClr>
                </a:outerShdw>
              </a:effectLst>
              <a:latin typeface="Calibri"/>
            </a:endParaRPr>
          </a:p>
          <a:p>
            <a:pPr algn="ctr"/>
            <a:r>
              <a:rPr lang="en-US" sz="5400" dirty="0" err="1" smtClean="0">
                <a:solidFill>
                  <a:srgbClr val="FFFFFF"/>
                </a:solidFill>
                <a:effectLst>
                  <a:outerShdw blurRad="20000" dist="30000" dir="2700000">
                    <a:srgbClr val="000000">
                      <a:alpha val="75000"/>
                    </a:srgbClr>
                  </a:outerShdw>
                </a:effectLst>
              </a:rPr>
              <a:t>Contrôler</a:t>
            </a:r>
            <a:r>
              <a:rPr lang="en-US" sz="5400" dirty="0">
                <a:solidFill>
                  <a:srgbClr val="FFFFFF"/>
                </a:solidFill>
                <a:effectLst>
                  <a:outerShdw blurRad="20000" dist="30000" dir="2700000">
                    <a:srgbClr val="000000">
                      <a:alpha val="75000"/>
                    </a:srgbClr>
                  </a:outerShdw>
                </a:effectLst>
              </a:rPr>
              <a:t>, </a:t>
            </a:r>
            <a:r>
              <a:rPr lang="en-US" sz="5400" dirty="0" err="1">
                <a:solidFill>
                  <a:srgbClr val="FFFFFF"/>
                </a:solidFill>
                <a:effectLst>
                  <a:outerShdw blurRad="20000" dist="30000" dir="2700000">
                    <a:srgbClr val="000000">
                      <a:alpha val="75000"/>
                    </a:srgbClr>
                  </a:outerShdw>
                </a:effectLst>
              </a:rPr>
              <a:t>rassurer</a:t>
            </a:r>
            <a:r>
              <a:rPr lang="en-US" sz="5400" dirty="0">
                <a:solidFill>
                  <a:srgbClr val="FFFFFF"/>
                </a:solidFill>
                <a:effectLst>
                  <a:outerShdw blurRad="20000" dist="30000" dir="2700000">
                    <a:srgbClr val="000000">
                      <a:alpha val="75000"/>
                    </a:srgbClr>
                  </a:outerShdw>
                </a:effectLst>
              </a:rPr>
              <a:t>, </a:t>
            </a:r>
            <a:r>
              <a:rPr lang="en-US" sz="5400" dirty="0" err="1">
                <a:solidFill>
                  <a:srgbClr val="FFFFFF"/>
                </a:solidFill>
                <a:effectLst>
                  <a:outerShdw blurRad="20000" dist="30000" dir="2700000">
                    <a:srgbClr val="000000">
                      <a:alpha val="75000"/>
                    </a:srgbClr>
                  </a:outerShdw>
                </a:effectLst>
              </a:rPr>
              <a:t>protéger</a:t>
            </a:r>
            <a:endParaRPr lang="en-US" sz="5400" dirty="0">
              <a:solidFill>
                <a:srgbClr val="FFFFFF"/>
              </a:solidFill>
              <a:effectLst>
                <a:outerShdw blurRad="20000" dist="30000" dir="2700000">
                  <a:srgbClr val="000000">
                    <a:alpha val="75000"/>
                  </a:srgbClr>
                </a:outerShdw>
              </a:effectLst>
            </a:endParaRPr>
          </a:p>
          <a:p>
            <a:pPr algn="ctr"/>
            <a:endParaRPr lang="en-US" sz="100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8601456"/>
            <a:ext cx="13004800" cy="914400"/>
          </a:xfrm>
          <a:prstGeom prst="rect">
            <a:avLst/>
          </a:prstGeom>
        </p:spPr>
        <p:txBody>
          <a:bodyPr wrap="none" lIns="254000" tIns="0" rIns="254000" bIns="0" anchor="t"/>
          <a:lstStyle/>
          <a:p>
            <a:pPr algn="ctr"/>
            <a:endParaRPr lang="en-US" sz="6000" b="0" dirty="0">
              <a:solidFill>
                <a:srgbClr val="FFFFFF"/>
              </a:solidFill>
              <a:effectLst>
                <a:outerShdw blurRad="20000" dist="30000" dir="2700000">
                  <a:srgbClr val="000000">
                    <a:alpha val="75000"/>
                  </a:srgbClr>
                </a:outerShdw>
              </a:effectLst>
              <a:latin typeface="Calibri"/>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David Marcu - https://unsplash.com/@davidmarcu?utm_source=haikudeck&amp;utm_medium=referral&amp;utm_campaign=api-credit</a:t>
            </a:r>
          </a:p>
        </p:txBody>
      </p:sp>
      <p:sp>
        <p:nvSpPr>
          <p:cNvPr id="9" name="ZoneTexte 8"/>
          <p:cNvSpPr txBox="1"/>
          <p:nvPr/>
        </p:nvSpPr>
        <p:spPr>
          <a:xfrm>
            <a:off x="1930400" y="7467600"/>
            <a:ext cx="9829800" cy="2062103"/>
          </a:xfrm>
          <a:prstGeom prst="rect">
            <a:avLst/>
          </a:prstGeom>
          <a:noFill/>
        </p:spPr>
        <p:txBody>
          <a:bodyPr wrap="square" rtlCol="0">
            <a:spAutoFit/>
          </a:bodyPr>
          <a:lstStyle/>
          <a:p>
            <a:pPr algn="ctr"/>
            <a:r>
              <a:rPr lang="fr-FR" sz="8000" b="1" dirty="0" err="1" smtClean="0">
                <a:solidFill>
                  <a:schemeClr val="bg1"/>
                </a:solidFill>
                <a:latin typeface="+mj-lt"/>
              </a:rPr>
              <a:t>Role</a:t>
            </a:r>
            <a:r>
              <a:rPr lang="fr-FR" sz="8000" b="1" dirty="0" smtClean="0">
                <a:solidFill>
                  <a:schemeClr val="bg1"/>
                </a:solidFill>
                <a:latin typeface="+mj-lt"/>
              </a:rPr>
              <a:t> of </a:t>
            </a:r>
            <a:r>
              <a:rPr lang="fr-FR" sz="8000" b="1" dirty="0" err="1" smtClean="0">
                <a:solidFill>
                  <a:schemeClr val="bg1"/>
                </a:solidFill>
                <a:latin typeface="+mj-lt"/>
              </a:rPr>
              <a:t>beliefs</a:t>
            </a:r>
            <a:endParaRPr lang="fr-FR" sz="8000" b="1" dirty="0">
              <a:solidFill>
                <a:schemeClr val="bg1"/>
              </a:solidFill>
              <a:latin typeface="+mj-lt"/>
            </a:endParaRPr>
          </a:p>
          <a:p>
            <a:pPr algn="ctr"/>
            <a:r>
              <a:rPr lang="fr-FR" sz="4800" dirty="0" smtClean="0">
                <a:solidFill>
                  <a:schemeClr val="bg1"/>
                </a:solidFill>
                <a:latin typeface="+mj-lt"/>
              </a:rPr>
              <a:t>Control ,</a:t>
            </a:r>
            <a:r>
              <a:rPr lang="fr-FR" sz="4800" dirty="0" err="1" smtClean="0">
                <a:solidFill>
                  <a:schemeClr val="bg1"/>
                </a:solidFill>
                <a:latin typeface="+mj-lt"/>
              </a:rPr>
              <a:t>raessure</a:t>
            </a:r>
            <a:r>
              <a:rPr lang="fr-FR" sz="4800" dirty="0" smtClean="0">
                <a:solidFill>
                  <a:schemeClr val="bg1"/>
                </a:solidFill>
                <a:latin typeface="+mj-lt"/>
              </a:rPr>
              <a:t>, </a:t>
            </a:r>
            <a:r>
              <a:rPr lang="fr-FR" sz="4800" dirty="0" err="1" smtClean="0">
                <a:solidFill>
                  <a:schemeClr val="bg1"/>
                </a:solidFill>
                <a:latin typeface="+mj-lt"/>
              </a:rPr>
              <a:t>porotect</a:t>
            </a:r>
            <a:endParaRPr lang="fr-FR" sz="4800" dirty="0">
              <a:solidFill>
                <a:schemeClr val="bg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391400"/>
            <a:ext cx="13004800" cy="2362200"/>
          </a:xfrm>
          <a:prstGeom prst="rect">
            <a:avLst/>
          </a:prstGeom>
        </p:spPr>
      </p:pic>
      <p:pic>
        <p:nvPicPr>
          <p:cNvPr id="4" name="Picture 3"/>
          <p:cNvPicPr>
            <a:picLocks noChangeAspect="1"/>
          </p:cNvPicPr>
          <p:nvPr/>
        </p:nvPicPr>
        <p:blipFill>
          <a:blip r:embed="rId4"/>
          <a:stretch>
            <a:fillRect/>
          </a:stretch>
        </p:blipFill>
        <p:spPr>
          <a:xfrm>
            <a:off x="0" y="0"/>
            <a:ext cx="13004800" cy="2438400"/>
          </a:xfrm>
          <a:prstGeom prst="rect">
            <a:avLst/>
          </a:prstGeom>
        </p:spPr>
      </p:pic>
      <p:sp>
        <p:nvSpPr>
          <p:cNvPr id="5" name="TextBox 4"/>
          <p:cNvSpPr txBox="1"/>
          <p:nvPr/>
        </p:nvSpPr>
        <p:spPr>
          <a:xfrm>
            <a:off x="0" y="0"/>
            <a:ext cx="13004800" cy="2438400"/>
          </a:xfrm>
          <a:prstGeom prst="rect">
            <a:avLst/>
          </a:prstGeom>
        </p:spPr>
        <p:txBody>
          <a:bodyPr wrap="none" lIns="254000" tIns="0" rIns="254000" bIns="0" anchor="t"/>
          <a:lstStyle/>
          <a:p>
            <a:pPr algn="ctr"/>
            <a:r>
              <a:rPr lang="en-US" sz="9600" b="1" dirty="0" err="1" smtClean="0">
                <a:solidFill>
                  <a:srgbClr val="FFFFFF"/>
                </a:solidFill>
                <a:effectLst>
                  <a:outerShdw blurRad="20000" dist="30000" dir="2700000">
                    <a:srgbClr val="000000">
                      <a:alpha val="80000"/>
                    </a:srgbClr>
                  </a:outerShdw>
                </a:effectLst>
                <a:latin typeface="Calibri"/>
              </a:rPr>
              <a:t>Identité</a:t>
            </a:r>
            <a:endParaRPr lang="en-US" sz="9600" b="1" dirty="0" smtClean="0">
              <a:solidFill>
                <a:srgbClr val="FFFFFF"/>
              </a:solidFill>
              <a:effectLst>
                <a:outerShdw blurRad="20000" dist="30000" dir="2700000">
                  <a:srgbClr val="000000">
                    <a:alpha val="80000"/>
                  </a:srgbClr>
                </a:outerShdw>
              </a:effectLst>
              <a:latin typeface="Calibri"/>
            </a:endParaRPr>
          </a:p>
          <a:p>
            <a:pPr algn="ctr"/>
            <a:r>
              <a:rPr lang="en-US" sz="6600" dirty="0" err="1">
                <a:solidFill>
                  <a:srgbClr val="FFFFFF"/>
                </a:solidFill>
                <a:effectLst>
                  <a:outerShdw blurRad="20000" dist="30000" dir="2700000">
                    <a:srgbClr val="000000">
                      <a:alpha val="75000"/>
                    </a:srgbClr>
                  </a:outerShdw>
                </a:effectLst>
              </a:rPr>
              <a:t>consommer</a:t>
            </a:r>
            <a:r>
              <a:rPr lang="en-US" sz="6600" dirty="0">
                <a:solidFill>
                  <a:srgbClr val="FFFFFF"/>
                </a:solidFill>
                <a:effectLst>
                  <a:outerShdw blurRad="20000" dist="30000" dir="2700000">
                    <a:srgbClr val="000000">
                      <a:alpha val="75000"/>
                    </a:srgbClr>
                  </a:outerShdw>
                </a:effectLst>
              </a:rPr>
              <a:t> et </a:t>
            </a:r>
            <a:r>
              <a:rPr lang="en-US" sz="6600" dirty="0" err="1">
                <a:solidFill>
                  <a:srgbClr val="FFFFFF"/>
                </a:solidFill>
                <a:effectLst>
                  <a:outerShdw blurRad="20000" dist="30000" dir="2700000">
                    <a:srgbClr val="000000">
                      <a:alpha val="75000"/>
                    </a:srgbClr>
                  </a:outerShdw>
                </a:effectLst>
              </a:rPr>
              <a:t>être</a:t>
            </a:r>
            <a:endParaRPr lang="en-US" sz="6600" dirty="0">
              <a:solidFill>
                <a:srgbClr val="FFFFFF"/>
              </a:solidFill>
              <a:effectLst>
                <a:outerShdw blurRad="20000" dist="30000" dir="2700000">
                  <a:srgbClr val="000000">
                    <a:alpha val="75000"/>
                  </a:srgbClr>
                </a:outerShdw>
              </a:effectLst>
            </a:endParaRPr>
          </a:p>
          <a:p>
            <a:pPr algn="ctr"/>
            <a:endParaRPr lang="en-US" sz="80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8601456"/>
            <a:ext cx="13004800" cy="914400"/>
          </a:xfrm>
          <a:prstGeom prst="rect">
            <a:avLst/>
          </a:prstGeom>
        </p:spPr>
        <p:txBody>
          <a:bodyPr wrap="none" lIns="254000" tIns="0" rIns="254000" bIns="0" anchor="t"/>
          <a:lstStyle/>
          <a:p>
            <a:pPr algn="ctr"/>
            <a:endParaRPr lang="en-US" sz="6000" b="0" dirty="0">
              <a:solidFill>
                <a:srgbClr val="FFFFFF"/>
              </a:solidFill>
              <a:effectLst>
                <a:outerShdw blurRad="20000" dist="30000" dir="2700000">
                  <a:srgbClr val="000000">
                    <a:alpha val="75000"/>
                  </a:srgbClr>
                </a:outerShdw>
              </a:effectLst>
              <a:latin typeface="Calibri"/>
            </a:endParaRPr>
          </a:p>
        </p:txBody>
      </p:sp>
      <p:sp>
        <p:nvSpPr>
          <p:cNvPr id="7" name="TextBox 6"/>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Liam Welch - https://unsplash.com/@lwxlch?utm_source=haikudeck&amp;utm_medium=referral&amp;utm_campaign=api-credit</a:t>
            </a:r>
          </a:p>
        </p:txBody>
      </p:sp>
      <p:sp>
        <p:nvSpPr>
          <p:cNvPr id="8" name="Rectangle 7"/>
          <p:cNvSpPr/>
          <p:nvPr/>
        </p:nvSpPr>
        <p:spPr>
          <a:xfrm>
            <a:off x="2027921" y="7086600"/>
            <a:ext cx="8866317" cy="4062650"/>
          </a:xfrm>
          <a:prstGeom prst="rect">
            <a:avLst/>
          </a:prstGeom>
        </p:spPr>
        <p:txBody>
          <a:bodyPr wrap="none">
            <a:spAutoFit/>
          </a:bodyPr>
          <a:lstStyle/>
          <a:p>
            <a:pPr algn="ctr"/>
            <a:r>
              <a:rPr lang="en-US" sz="9600" b="1" dirty="0" smtClean="0">
                <a:solidFill>
                  <a:srgbClr val="FFFFFF"/>
                </a:solidFill>
                <a:effectLst>
                  <a:outerShdw blurRad="20000" dist="30000" dir="2700000">
                    <a:srgbClr val="000000">
                      <a:alpha val="80000"/>
                    </a:srgbClr>
                  </a:outerShdw>
                </a:effectLst>
              </a:rPr>
              <a:t>Identity</a:t>
            </a:r>
          </a:p>
          <a:p>
            <a:pPr algn="ctr"/>
            <a:r>
              <a:rPr lang="en-US" sz="6600" dirty="0">
                <a:solidFill>
                  <a:srgbClr val="FFFFFF"/>
                </a:solidFill>
                <a:effectLst>
                  <a:outerShdw blurRad="20000" dist="30000" dir="2700000">
                    <a:srgbClr val="000000">
                      <a:alpha val="75000"/>
                    </a:srgbClr>
                  </a:outerShdw>
                </a:effectLst>
              </a:rPr>
              <a:t>I consume therefore I am</a:t>
            </a:r>
          </a:p>
          <a:p>
            <a:pPr algn="ctr"/>
            <a:endParaRPr lang="en-US" sz="9600" b="1"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467600"/>
            <a:ext cx="13004800" cy="2286000"/>
          </a:xfrm>
          <a:prstGeom prst="rect">
            <a:avLst/>
          </a:prstGeom>
        </p:spPr>
      </p:pic>
      <p:sp>
        <p:nvSpPr>
          <p:cNvPr id="4" name="TextBox 3"/>
          <p:cNvSpPr txBox="1"/>
          <p:nvPr/>
        </p:nvSpPr>
        <p:spPr>
          <a:xfrm>
            <a:off x="0" y="4419600"/>
            <a:ext cx="13004800" cy="2819400"/>
          </a:xfrm>
          <a:prstGeom prst="rect">
            <a:avLst/>
          </a:prstGeom>
        </p:spPr>
        <p:txBody>
          <a:bodyPr wrap="none" lIns="254000" tIns="0" rIns="254000" bIns="0" anchor="t"/>
          <a:lstStyle/>
          <a:p>
            <a:pPr algn="ctr"/>
            <a:endParaRPr lang="en-US" sz="7200" b="1" dirty="0">
              <a:solidFill>
                <a:srgbClr val="FFFFFF"/>
              </a:solidFill>
              <a:effectLst>
                <a:outerShdw blurRad="20000" dist="30000" dir="2700000">
                  <a:srgbClr val="000000">
                    <a:alpha val="80000"/>
                  </a:srgbClr>
                </a:outerShdw>
              </a:effectLst>
              <a:latin typeface="Calibri"/>
            </a:endParaRPr>
          </a:p>
        </p:txBody>
      </p:sp>
      <p:sp>
        <p:nvSpPr>
          <p:cNvPr id="5" name="TextBox 4"/>
          <p:cNvSpPr txBox="1"/>
          <p:nvPr/>
        </p:nvSpPr>
        <p:spPr>
          <a:xfrm>
            <a:off x="0" y="5643880"/>
            <a:ext cx="13004800" cy="914400"/>
          </a:xfrm>
          <a:prstGeom prst="rect">
            <a:avLst/>
          </a:prstGeom>
        </p:spPr>
        <p:txBody>
          <a:bodyPr wrap="none" lIns="254000" tIns="0" rIns="254000" bIns="0" anchor="t"/>
          <a:lstStyle/>
          <a:p>
            <a:pPr algn="ctr"/>
            <a:endParaRPr lang="en-US" sz="6000" b="0" dirty="0" smtClean="0">
              <a:solidFill>
                <a:srgbClr val="FFFFFF"/>
              </a:solidFill>
              <a:effectLst>
                <a:outerShdw blurRad="20000" dist="30000" dir="2700000">
                  <a:srgbClr val="000000">
                    <a:alpha val="75000"/>
                  </a:srgbClr>
                </a:outerShdw>
              </a:effectLst>
              <a:latin typeface="Calibri"/>
            </a:endParaRPr>
          </a:p>
          <a:p>
            <a:pPr algn="ctr"/>
            <a:endParaRPr lang="en-US" sz="6000" b="1" dirty="0" smtClean="0">
              <a:solidFill>
                <a:srgbClr val="FFFFFF"/>
              </a:solidFill>
              <a:effectLst>
                <a:outerShdw blurRad="20000" dist="30000" dir="2700000">
                  <a:srgbClr val="000000">
                    <a:alpha val="80000"/>
                  </a:srgbClr>
                </a:outerShdw>
              </a:effectLst>
            </a:endParaRPr>
          </a:p>
          <a:p>
            <a:pPr algn="ctr"/>
            <a:r>
              <a:rPr lang="en-US" sz="8000" b="1" dirty="0" smtClean="0">
                <a:solidFill>
                  <a:srgbClr val="FFFFFF"/>
                </a:solidFill>
                <a:effectLst>
                  <a:outerShdw blurRad="20000" dist="30000" dir="2700000">
                    <a:srgbClr val="000000">
                      <a:alpha val="80000"/>
                    </a:srgbClr>
                  </a:outerShdw>
                </a:effectLst>
              </a:rPr>
              <a:t>Consumer society</a:t>
            </a:r>
          </a:p>
          <a:p>
            <a:pPr algn="ctr"/>
            <a:r>
              <a:rPr lang="en-US" sz="6000" dirty="0">
                <a:solidFill>
                  <a:srgbClr val="FFFFFF"/>
                </a:solidFill>
                <a:effectLst>
                  <a:outerShdw blurRad="20000" dist="30000" dir="2700000">
                    <a:srgbClr val="000000">
                      <a:alpha val="75000"/>
                    </a:srgbClr>
                  </a:outerShdw>
                </a:effectLst>
              </a:rPr>
              <a:t>Needs and desires</a:t>
            </a:r>
          </a:p>
          <a:p>
            <a:pPr algn="ctr"/>
            <a:endParaRPr lang="en-US" sz="6000" b="1" dirty="0">
              <a:solidFill>
                <a:srgbClr val="FFFFFF"/>
              </a:solidFill>
              <a:effectLst>
                <a:outerShdw blurRad="20000" dist="30000" dir="2700000">
                  <a:srgbClr val="000000">
                    <a:alpha val="80000"/>
                  </a:srgbClr>
                </a:outerShdw>
              </a:effectLst>
            </a:endParaRPr>
          </a:p>
          <a:p>
            <a:pPr algn="ctr"/>
            <a:endParaRPr lang="en-US" sz="6000" b="0" dirty="0">
              <a:solidFill>
                <a:srgbClr val="FFFFFF"/>
              </a:solidFill>
              <a:effectLst>
                <a:outerShdw blurRad="20000" dist="30000" dir="2700000">
                  <a:srgbClr val="000000">
                    <a:alpha val="75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illuminaut - https://www.flickr.com/photos/21611336@N00</a:t>
            </a:r>
          </a:p>
        </p:txBody>
      </p:sp>
      <p:pic>
        <p:nvPicPr>
          <p:cNvPr id="7" name="Picture 2"/>
          <p:cNvPicPr>
            <a:picLocks noChangeAspect="1"/>
          </p:cNvPicPr>
          <p:nvPr/>
        </p:nvPicPr>
        <p:blipFill>
          <a:blip r:embed="rId4"/>
          <a:stretch>
            <a:fillRect/>
          </a:stretch>
        </p:blipFill>
        <p:spPr>
          <a:xfrm>
            <a:off x="-36663" y="29474"/>
            <a:ext cx="13004800" cy="2561326"/>
          </a:xfrm>
          <a:prstGeom prst="rect">
            <a:avLst/>
          </a:prstGeom>
        </p:spPr>
      </p:pic>
      <p:sp>
        <p:nvSpPr>
          <p:cNvPr id="8" name="Rectangle 7"/>
          <p:cNvSpPr/>
          <p:nvPr/>
        </p:nvSpPr>
        <p:spPr>
          <a:xfrm>
            <a:off x="967233" y="27693"/>
            <a:ext cx="11192287" cy="2800767"/>
          </a:xfrm>
          <a:prstGeom prst="rect">
            <a:avLst/>
          </a:prstGeom>
        </p:spPr>
        <p:txBody>
          <a:bodyPr wrap="none">
            <a:spAutoFit/>
          </a:bodyPr>
          <a:lstStyle/>
          <a:p>
            <a:pPr algn="ctr"/>
            <a:r>
              <a:rPr lang="en-US" sz="8000" b="1" dirty="0" err="1">
                <a:solidFill>
                  <a:srgbClr val="FFFFFF"/>
                </a:solidFill>
                <a:effectLst>
                  <a:outerShdw blurRad="20000" dist="30000" dir="2700000">
                    <a:srgbClr val="000000">
                      <a:alpha val="80000"/>
                    </a:srgbClr>
                  </a:outerShdw>
                </a:effectLst>
              </a:rPr>
              <a:t>Société</a:t>
            </a:r>
            <a:r>
              <a:rPr lang="en-US" sz="8000" b="1" dirty="0">
                <a:solidFill>
                  <a:srgbClr val="FFFFFF"/>
                </a:solidFill>
                <a:effectLst>
                  <a:outerShdw blurRad="20000" dist="30000" dir="2700000">
                    <a:srgbClr val="000000">
                      <a:alpha val="80000"/>
                    </a:srgbClr>
                  </a:outerShdw>
                </a:effectLst>
              </a:rPr>
              <a:t> de </a:t>
            </a:r>
            <a:r>
              <a:rPr lang="en-US" sz="8000" b="1" dirty="0" err="1" smtClean="0">
                <a:solidFill>
                  <a:srgbClr val="FFFFFF"/>
                </a:solidFill>
                <a:effectLst>
                  <a:outerShdw blurRad="20000" dist="30000" dir="2700000">
                    <a:srgbClr val="000000">
                      <a:alpha val="80000"/>
                    </a:srgbClr>
                  </a:outerShdw>
                </a:effectLst>
              </a:rPr>
              <a:t>consommation</a:t>
            </a:r>
            <a:endParaRPr lang="en-US" sz="8000" b="1" dirty="0" smtClean="0">
              <a:solidFill>
                <a:srgbClr val="FFFFFF"/>
              </a:solidFill>
              <a:effectLst>
                <a:outerShdw blurRad="20000" dist="30000" dir="2700000">
                  <a:srgbClr val="000000">
                    <a:alpha val="80000"/>
                  </a:srgbClr>
                </a:outerShdw>
              </a:effectLst>
            </a:endParaRPr>
          </a:p>
          <a:p>
            <a:pPr algn="ctr"/>
            <a:endParaRPr lang="en-US" b="1" dirty="0">
              <a:solidFill>
                <a:srgbClr val="FFFFFF"/>
              </a:solidFill>
              <a:effectLst>
                <a:outerShdw blurRad="20000" dist="30000" dir="2700000">
                  <a:srgbClr val="000000">
                    <a:alpha val="80000"/>
                  </a:srgbClr>
                </a:outerShdw>
              </a:effectLst>
            </a:endParaRPr>
          </a:p>
          <a:p>
            <a:pPr algn="ctr"/>
            <a:r>
              <a:rPr lang="en-US" sz="6000" dirty="0" err="1">
                <a:solidFill>
                  <a:srgbClr val="FFFFFF"/>
                </a:solidFill>
                <a:effectLst>
                  <a:outerShdw blurRad="20000" dist="30000" dir="2700000">
                    <a:srgbClr val="000000">
                      <a:alpha val="75000"/>
                    </a:srgbClr>
                  </a:outerShdw>
                </a:effectLst>
              </a:rPr>
              <a:t>besoins</a:t>
            </a:r>
            <a:r>
              <a:rPr lang="en-US" sz="6000" dirty="0">
                <a:solidFill>
                  <a:srgbClr val="FFFFFF"/>
                </a:solidFill>
                <a:effectLst>
                  <a:outerShdw blurRad="20000" dist="30000" dir="2700000">
                    <a:srgbClr val="000000">
                      <a:alpha val="75000"/>
                    </a:srgbClr>
                  </a:outerShdw>
                </a:effectLst>
              </a:rPr>
              <a:t> et </a:t>
            </a:r>
            <a:r>
              <a:rPr lang="en-US" sz="6000" dirty="0" err="1">
                <a:solidFill>
                  <a:srgbClr val="FFFFFF"/>
                </a:solidFill>
                <a:effectLst>
                  <a:outerShdw blurRad="20000" dist="30000" dir="2700000">
                    <a:srgbClr val="000000">
                      <a:alpha val="75000"/>
                    </a:srgbClr>
                  </a:outerShdw>
                </a:effectLst>
              </a:rPr>
              <a:t>désirs</a:t>
            </a:r>
            <a:endParaRPr lang="en-US" sz="6000" dirty="0">
              <a:solidFill>
                <a:srgbClr val="FFFFFF"/>
              </a:solidFill>
              <a:effectLst>
                <a:outerShdw blurRad="20000" dist="30000" dir="2700000">
                  <a:srgbClr val="000000">
                    <a:alpha val="75000"/>
                  </a:srgbClr>
                </a:outerShdw>
              </a:effectLst>
            </a:endParaRPr>
          </a:p>
          <a:p>
            <a:pPr algn="ctr"/>
            <a:endParaRPr lang="en-US" b="1"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3004800" cy="9753600"/>
          </a:xfrm>
          <a:prstGeom prst="rect">
            <a:avLst/>
          </a:prstGeom>
        </p:spPr>
      </p:pic>
      <p:pic>
        <p:nvPicPr>
          <p:cNvPr id="3" name="Picture 2"/>
          <p:cNvPicPr>
            <a:picLocks noChangeAspect="1"/>
          </p:cNvPicPr>
          <p:nvPr/>
        </p:nvPicPr>
        <p:blipFill>
          <a:blip r:embed="rId4"/>
          <a:stretch>
            <a:fillRect/>
          </a:stretch>
        </p:blipFill>
        <p:spPr>
          <a:xfrm>
            <a:off x="0" y="7010400"/>
            <a:ext cx="13004800" cy="2743200"/>
          </a:xfrm>
          <a:prstGeom prst="rect">
            <a:avLst/>
          </a:prstGeom>
        </p:spPr>
      </p:pic>
      <p:sp>
        <p:nvSpPr>
          <p:cNvPr id="4" name="TextBox 3"/>
          <p:cNvSpPr txBox="1"/>
          <p:nvPr/>
        </p:nvSpPr>
        <p:spPr>
          <a:xfrm>
            <a:off x="0" y="8601456"/>
            <a:ext cx="13004800" cy="914400"/>
          </a:xfrm>
          <a:prstGeom prst="rect">
            <a:avLst/>
          </a:prstGeom>
        </p:spPr>
        <p:txBody>
          <a:bodyPr wrap="none" lIns="254000" tIns="0" rIns="254000" bIns="0" anchor="t"/>
          <a:lstStyle/>
          <a:p>
            <a:pPr algn="ctr"/>
            <a:endParaRPr lang="en-US" sz="6000" b="0" dirty="0">
              <a:solidFill>
                <a:srgbClr val="FFFFFF"/>
              </a:solidFill>
              <a:effectLst>
                <a:outerShdw blurRad="20000" dist="30000" dir="2700000">
                  <a:srgbClr val="000000">
                    <a:alpha val="75000"/>
                  </a:srgbClr>
                </a:outerShdw>
              </a:effectLst>
              <a:latin typeface="Calibri"/>
            </a:endParaRPr>
          </a:p>
        </p:txBody>
      </p:sp>
      <p:sp>
        <p:nvSpPr>
          <p:cNvPr id="5" name="TextBox 4"/>
          <p:cNvSpPr txBox="1"/>
          <p:nvPr/>
        </p:nvSpPr>
        <p:spPr>
          <a:xfrm>
            <a:off x="0" y="6315456"/>
            <a:ext cx="13004800" cy="2438400"/>
          </a:xfrm>
          <a:prstGeom prst="rect">
            <a:avLst/>
          </a:prstGeom>
        </p:spPr>
        <p:txBody>
          <a:bodyPr wrap="none" lIns="254000" tIns="0" rIns="254000" bIns="0" anchor="t"/>
          <a:lstStyle/>
          <a:p>
            <a:pPr algn="ctr"/>
            <a:endParaRPr lang="en-US" sz="16000" b="1"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0" y="9626600"/>
            <a:ext cx="13004800" cy="121920"/>
          </a:xfrm>
          <a:prstGeom prst="rect">
            <a:avLst/>
          </a:prstGeom>
        </p:spPr>
        <p:txBody>
          <a:bodyPr wrap="none" lIns="254000" tIns="0" rIns="254000" bIns="0" anchor="t"/>
          <a:lstStyle/>
          <a:p>
            <a:pPr algn="l"/>
            <a:r>
              <a:rPr lang="en-US" sz="800" b="1">
                <a:solidFill>
                  <a:srgbClr val="FFFFFF"/>
                </a:solidFill>
                <a:latin typeface="Calibri"/>
              </a:rPr>
              <a:t>cc: Isaac Torrontera - https://www.flickr.com/photos/51859583@N05</a:t>
            </a:r>
          </a:p>
        </p:txBody>
      </p:sp>
      <p:pic>
        <p:nvPicPr>
          <p:cNvPr id="7" name="Picture 2"/>
          <p:cNvPicPr>
            <a:picLocks noChangeAspect="1"/>
          </p:cNvPicPr>
          <p:nvPr/>
        </p:nvPicPr>
        <p:blipFill>
          <a:blip r:embed="rId4"/>
          <a:stretch>
            <a:fillRect/>
          </a:stretch>
        </p:blipFill>
        <p:spPr>
          <a:xfrm>
            <a:off x="0" y="0"/>
            <a:ext cx="13004800" cy="2667000"/>
          </a:xfrm>
          <a:prstGeom prst="rect">
            <a:avLst/>
          </a:prstGeom>
        </p:spPr>
      </p:pic>
      <p:sp>
        <p:nvSpPr>
          <p:cNvPr id="8" name="Rectangle 7"/>
          <p:cNvSpPr/>
          <p:nvPr/>
        </p:nvSpPr>
        <p:spPr>
          <a:xfrm>
            <a:off x="4902200" y="-152400"/>
            <a:ext cx="3659175" cy="1569660"/>
          </a:xfrm>
          <a:prstGeom prst="rect">
            <a:avLst/>
          </a:prstGeom>
        </p:spPr>
        <p:txBody>
          <a:bodyPr wrap="none">
            <a:spAutoFit/>
          </a:bodyPr>
          <a:lstStyle/>
          <a:p>
            <a:pPr algn="ctr"/>
            <a:r>
              <a:rPr lang="en-US" sz="9600" b="1" dirty="0">
                <a:solidFill>
                  <a:srgbClr val="FFFFFF"/>
                </a:solidFill>
                <a:effectLst>
                  <a:outerShdw blurRad="20000" dist="30000" dir="2700000">
                    <a:srgbClr val="000000">
                      <a:alpha val="80000"/>
                    </a:srgbClr>
                  </a:outerShdw>
                </a:effectLst>
              </a:rPr>
              <a:t>Argent</a:t>
            </a:r>
          </a:p>
        </p:txBody>
      </p:sp>
      <p:sp>
        <p:nvSpPr>
          <p:cNvPr id="9" name="Rectangle 8"/>
          <p:cNvSpPr/>
          <p:nvPr/>
        </p:nvSpPr>
        <p:spPr>
          <a:xfrm>
            <a:off x="2997200" y="1447800"/>
            <a:ext cx="7467600" cy="1200329"/>
          </a:xfrm>
          <a:prstGeom prst="rect">
            <a:avLst/>
          </a:prstGeom>
        </p:spPr>
        <p:txBody>
          <a:bodyPr wrap="square">
            <a:spAutoFit/>
          </a:bodyPr>
          <a:lstStyle/>
          <a:p>
            <a:pPr algn="ctr"/>
            <a:r>
              <a:rPr lang="en-US" sz="7200" dirty="0" err="1">
                <a:solidFill>
                  <a:srgbClr val="FFFFFF"/>
                </a:solidFill>
                <a:effectLst>
                  <a:outerShdw blurRad="20000" dist="30000" dir="2700000">
                    <a:srgbClr val="000000">
                      <a:alpha val="75000"/>
                    </a:srgbClr>
                  </a:outerShdw>
                </a:effectLst>
              </a:rPr>
              <a:t>honte</a:t>
            </a:r>
            <a:r>
              <a:rPr lang="en-US" sz="7200" dirty="0">
                <a:solidFill>
                  <a:srgbClr val="FFFFFF"/>
                </a:solidFill>
                <a:effectLst>
                  <a:outerShdw blurRad="20000" dist="30000" dir="2700000">
                    <a:srgbClr val="000000">
                      <a:alpha val="75000"/>
                    </a:srgbClr>
                  </a:outerShdw>
                </a:effectLst>
              </a:rPr>
              <a:t> et </a:t>
            </a:r>
            <a:r>
              <a:rPr lang="en-US" sz="7200" dirty="0" err="1">
                <a:solidFill>
                  <a:srgbClr val="FFFFFF"/>
                </a:solidFill>
                <a:effectLst>
                  <a:outerShdw blurRad="20000" dist="30000" dir="2700000">
                    <a:srgbClr val="000000">
                      <a:alpha val="75000"/>
                    </a:srgbClr>
                  </a:outerShdw>
                </a:effectLst>
              </a:rPr>
              <a:t>culpabilité</a:t>
            </a:r>
            <a:endParaRPr lang="en-US" sz="7200" dirty="0">
              <a:solidFill>
                <a:srgbClr val="FFFFFF"/>
              </a:solidFill>
              <a:effectLst>
                <a:outerShdw blurRad="20000" dist="30000" dir="2700000">
                  <a:srgbClr val="000000">
                    <a:alpha val="75000"/>
                  </a:srgbClr>
                </a:outerShdw>
              </a:effectLst>
            </a:endParaRPr>
          </a:p>
        </p:txBody>
      </p:sp>
      <p:sp>
        <p:nvSpPr>
          <p:cNvPr id="10" name="Rectangle 9"/>
          <p:cNvSpPr/>
          <p:nvPr/>
        </p:nvSpPr>
        <p:spPr>
          <a:xfrm>
            <a:off x="3606800" y="6858000"/>
            <a:ext cx="5756654" cy="2677656"/>
          </a:xfrm>
          <a:prstGeom prst="rect">
            <a:avLst/>
          </a:prstGeom>
        </p:spPr>
        <p:txBody>
          <a:bodyPr wrap="none">
            <a:spAutoFit/>
          </a:bodyPr>
          <a:lstStyle/>
          <a:p>
            <a:pPr algn="ctr"/>
            <a:r>
              <a:rPr lang="en-US" sz="9600" b="1" dirty="0" smtClean="0">
                <a:solidFill>
                  <a:srgbClr val="FFFFFF"/>
                </a:solidFill>
                <a:effectLst>
                  <a:outerShdw blurRad="20000" dist="30000" dir="2700000">
                    <a:srgbClr val="000000">
                      <a:alpha val="80000"/>
                    </a:srgbClr>
                  </a:outerShdw>
                </a:effectLst>
              </a:rPr>
              <a:t>Money</a:t>
            </a:r>
          </a:p>
          <a:p>
            <a:pPr algn="ctr"/>
            <a:r>
              <a:rPr lang="en-US" sz="7200" dirty="0" smtClean="0">
                <a:solidFill>
                  <a:srgbClr val="FFFFFF"/>
                </a:solidFill>
                <a:effectLst>
                  <a:outerShdw blurRad="20000" dist="30000" dir="2700000">
                    <a:srgbClr val="000000">
                      <a:alpha val="80000"/>
                    </a:srgbClr>
                  </a:outerShdw>
                </a:effectLst>
              </a:rPr>
              <a:t>Sham and guilt</a:t>
            </a:r>
            <a:endParaRPr lang="en-US" sz="7200" dirty="0">
              <a:solidFill>
                <a:srgbClr val="FFFFFF"/>
              </a:solidFill>
              <a:effectLst>
                <a:outerShdw blurRad="20000" dist="30000" dir="2700000">
                  <a:srgbClr val="000000">
                    <a:alpha val="8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1536</TotalTime>
  <Words>790</Words>
  <Application>Microsoft Office PowerPoint</Application>
  <PresentationFormat>Personnalisé</PresentationFormat>
  <Paragraphs>114</Paragraphs>
  <Slides>13</Slides>
  <Notes>12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Huynh Jayson</dc:creator>
  <cp:lastModifiedBy>Utilisateur Windows</cp:lastModifiedBy>
  <cp:revision>24</cp:revision>
  <dcterms:created xsi:type="dcterms:W3CDTF">2006-08-16T00:00:00Z</dcterms:created>
  <dcterms:modified xsi:type="dcterms:W3CDTF">2018-05-24T17:17:03Z</dcterms:modified>
</cp:coreProperties>
</file>