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 id="2147483661" r:id="rId8"/>
  </p:sldMasterIdLst>
  <p:notesMasterIdLst>
    <p:notesMasterId r:id="rId91"/>
  </p:notesMasterIdLst>
  <p:handoutMasterIdLst>
    <p:handoutMasterId r:id="rId92"/>
  </p:handoutMasterIdLst>
  <p:sldIdLst>
    <p:sldId id="265" r:id="rId9"/>
    <p:sldId id="381" r:id="rId10"/>
    <p:sldId id="337" r:id="rId11"/>
    <p:sldId id="382" r:id="rId12"/>
    <p:sldId id="338" r:id="rId13"/>
    <p:sldId id="383" r:id="rId14"/>
    <p:sldId id="279" r:id="rId15"/>
    <p:sldId id="384" r:id="rId16"/>
    <p:sldId id="290" r:id="rId17"/>
    <p:sldId id="349" r:id="rId18"/>
    <p:sldId id="283" r:id="rId19"/>
    <p:sldId id="350" r:id="rId20"/>
    <p:sldId id="282" r:id="rId21"/>
    <p:sldId id="351" r:id="rId22"/>
    <p:sldId id="284" r:id="rId23"/>
    <p:sldId id="352" r:id="rId24"/>
    <p:sldId id="280" r:id="rId25"/>
    <p:sldId id="353" r:id="rId26"/>
    <p:sldId id="281" r:id="rId27"/>
    <p:sldId id="354" r:id="rId28"/>
    <p:sldId id="324" r:id="rId29"/>
    <p:sldId id="355" r:id="rId30"/>
    <p:sldId id="325" r:id="rId31"/>
    <p:sldId id="356" r:id="rId32"/>
    <p:sldId id="331" r:id="rId33"/>
    <p:sldId id="357" r:id="rId34"/>
    <p:sldId id="330" r:id="rId35"/>
    <p:sldId id="358" r:id="rId36"/>
    <p:sldId id="319" r:id="rId37"/>
    <p:sldId id="359" r:id="rId38"/>
    <p:sldId id="320" r:id="rId39"/>
    <p:sldId id="360" r:id="rId40"/>
    <p:sldId id="322" r:id="rId41"/>
    <p:sldId id="361" r:id="rId42"/>
    <p:sldId id="321" r:id="rId43"/>
    <p:sldId id="362" r:id="rId44"/>
    <p:sldId id="323" r:id="rId45"/>
    <p:sldId id="363" r:id="rId46"/>
    <p:sldId id="298" r:id="rId47"/>
    <p:sldId id="364" r:id="rId48"/>
    <p:sldId id="299" r:id="rId49"/>
    <p:sldId id="365" r:id="rId50"/>
    <p:sldId id="268" r:id="rId51"/>
    <p:sldId id="367" r:id="rId52"/>
    <p:sldId id="326" r:id="rId53"/>
    <p:sldId id="366" r:id="rId54"/>
    <p:sldId id="327" r:id="rId55"/>
    <p:sldId id="368" r:id="rId56"/>
    <p:sldId id="328" r:id="rId57"/>
    <p:sldId id="369" r:id="rId58"/>
    <p:sldId id="329" r:id="rId59"/>
    <p:sldId id="370" r:id="rId60"/>
    <p:sldId id="308" r:id="rId61"/>
    <p:sldId id="385" r:id="rId62"/>
    <p:sldId id="302" r:id="rId63"/>
    <p:sldId id="371" r:id="rId64"/>
    <p:sldId id="305" r:id="rId65"/>
    <p:sldId id="372" r:id="rId66"/>
    <p:sldId id="333" r:id="rId67"/>
    <p:sldId id="386" r:id="rId68"/>
    <p:sldId id="334" r:id="rId69"/>
    <p:sldId id="387" r:id="rId70"/>
    <p:sldId id="348" r:id="rId71"/>
    <p:sldId id="373" r:id="rId72"/>
    <p:sldId id="335" r:id="rId73"/>
    <p:sldId id="388" r:id="rId74"/>
    <p:sldId id="345" r:id="rId75"/>
    <p:sldId id="374" r:id="rId76"/>
    <p:sldId id="336" r:id="rId77"/>
    <p:sldId id="389" r:id="rId78"/>
    <p:sldId id="343" r:id="rId79"/>
    <p:sldId id="375" r:id="rId80"/>
    <p:sldId id="344" r:id="rId81"/>
    <p:sldId id="376" r:id="rId82"/>
    <p:sldId id="342" r:id="rId83"/>
    <p:sldId id="377" r:id="rId84"/>
    <p:sldId id="340" r:id="rId85"/>
    <p:sldId id="378" r:id="rId86"/>
    <p:sldId id="394" r:id="rId87"/>
    <p:sldId id="395" r:id="rId88"/>
    <p:sldId id="306" r:id="rId89"/>
    <p:sldId id="396"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pos="3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phie Lemieux (FCAC/ACFC)" initials="SL("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A97"/>
    <a:srgbClr val="003D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19" autoAdjust="0"/>
    <p:restoredTop sz="73029" autoAdjust="0"/>
  </p:normalViewPr>
  <p:slideViewPr>
    <p:cSldViewPr snapToGrid="0" snapToObjects="1">
      <p:cViewPr>
        <p:scale>
          <a:sx n="59" d="100"/>
          <a:sy n="59" d="100"/>
        </p:scale>
        <p:origin x="-426" y="372"/>
      </p:cViewPr>
      <p:guideLst>
        <p:guide orient="horz" pos="2160"/>
        <p:guide pos="2880"/>
        <p:guide pos="31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tableStyles" Target="tableStyles.xml"/><Relationship Id="rId7" Type="http://schemas.openxmlformats.org/officeDocument/2006/relationships/slideMaster" Target="slideMasters/slideMaster1.xml"/><Relationship Id="rId71" Type="http://schemas.openxmlformats.org/officeDocument/2006/relationships/slide" Target="slides/slide63.xml"/><Relationship Id="rId9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customXml" Target="../customXml/item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2.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notesMaster" Target="notesMasters/notesMaster1.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7F24CA-E05C-BD41-AD74-619304A1686F}" type="datetimeFigureOut">
              <a:rPr lang="en-US" smtClean="0"/>
              <a:t>6/18/2018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B0BF93-7DCD-074E-8879-B5EFC9487A67}" type="slidenum">
              <a:rPr lang="en-US" smtClean="0"/>
              <a:t>‹N°›</a:t>
            </a:fld>
            <a:endParaRPr lang="en-US"/>
          </a:p>
        </p:txBody>
      </p:sp>
    </p:spTree>
    <p:extLst>
      <p:ext uri="{BB962C8B-B14F-4D97-AF65-F5344CB8AC3E}">
        <p14:creationId xmlns:p14="http://schemas.microsoft.com/office/powerpoint/2010/main" val="172055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AA6F3-FFDC-4354-B2E7-9FEF46A32BC8}" type="datetimeFigureOut">
              <a:rPr lang="en-CA" smtClean="0"/>
              <a:t>18/06/2018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E3A1C4-60A7-49D6-9363-267699F7BFC8}" type="slidenum">
              <a:rPr lang="en-CA" smtClean="0"/>
              <a:t>‹N°›</a:t>
            </a:fld>
            <a:endParaRPr lang="en-CA"/>
          </a:p>
        </p:txBody>
      </p:sp>
    </p:spTree>
    <p:extLst>
      <p:ext uri="{BB962C8B-B14F-4D97-AF65-F5344CB8AC3E}">
        <p14:creationId xmlns:p14="http://schemas.microsoft.com/office/powerpoint/2010/main" val="31273883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oneyfitchallenge.com/"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oneyfitchallenge.com/"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7</a:t>
            </a:fld>
            <a:endParaRPr lang="en-CA"/>
          </a:p>
        </p:txBody>
      </p:sp>
    </p:spTree>
    <p:extLst>
      <p:ext uri="{BB962C8B-B14F-4D97-AF65-F5344CB8AC3E}">
        <p14:creationId xmlns:p14="http://schemas.microsoft.com/office/powerpoint/2010/main" val="220466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16</a:t>
            </a:fld>
            <a:endParaRPr lang="en-CA"/>
          </a:p>
        </p:txBody>
      </p:sp>
    </p:spTree>
    <p:extLst>
      <p:ext uri="{BB962C8B-B14F-4D97-AF65-F5344CB8AC3E}">
        <p14:creationId xmlns:p14="http://schemas.microsoft.com/office/powerpoint/2010/main" val="368822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18</a:t>
            </a:fld>
            <a:endParaRPr lang="en-CA"/>
          </a:p>
        </p:txBody>
      </p:sp>
    </p:spTree>
    <p:extLst>
      <p:ext uri="{BB962C8B-B14F-4D97-AF65-F5344CB8AC3E}">
        <p14:creationId xmlns:p14="http://schemas.microsoft.com/office/powerpoint/2010/main" val="167000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19</a:t>
            </a:fld>
            <a:endParaRPr lang="en-CA"/>
          </a:p>
        </p:txBody>
      </p:sp>
    </p:spTree>
    <p:extLst>
      <p:ext uri="{BB962C8B-B14F-4D97-AF65-F5344CB8AC3E}">
        <p14:creationId xmlns:p14="http://schemas.microsoft.com/office/powerpoint/2010/main" val="3921508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20</a:t>
            </a:fld>
            <a:endParaRPr lang="en-CA"/>
          </a:p>
        </p:txBody>
      </p:sp>
    </p:spTree>
    <p:extLst>
      <p:ext uri="{BB962C8B-B14F-4D97-AF65-F5344CB8AC3E}">
        <p14:creationId xmlns:p14="http://schemas.microsoft.com/office/powerpoint/2010/main" val="1207020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E3A1C4-60A7-49D6-9363-267699F7BFC8}" type="slidenum">
              <a:rPr lang="en-CA" smtClean="0"/>
              <a:t>43</a:t>
            </a:fld>
            <a:endParaRPr lang="en-CA"/>
          </a:p>
        </p:txBody>
      </p:sp>
    </p:spTree>
    <p:extLst>
      <p:ext uri="{BB962C8B-B14F-4D97-AF65-F5344CB8AC3E}">
        <p14:creationId xmlns:p14="http://schemas.microsoft.com/office/powerpoint/2010/main" val="1515941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E3A1C4-60A7-49D6-9363-267699F7BFC8}" type="slidenum">
              <a:rPr lang="en-CA" smtClean="0"/>
              <a:t>44</a:t>
            </a:fld>
            <a:endParaRPr lang="en-CA"/>
          </a:p>
        </p:txBody>
      </p:sp>
    </p:spTree>
    <p:extLst>
      <p:ext uri="{BB962C8B-B14F-4D97-AF65-F5344CB8AC3E}">
        <p14:creationId xmlns:p14="http://schemas.microsoft.com/office/powerpoint/2010/main" val="22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53</a:t>
            </a:fld>
            <a:endParaRPr lang="en-CA"/>
          </a:p>
        </p:txBody>
      </p:sp>
    </p:spTree>
    <p:extLst>
      <p:ext uri="{BB962C8B-B14F-4D97-AF65-F5344CB8AC3E}">
        <p14:creationId xmlns:p14="http://schemas.microsoft.com/office/powerpoint/2010/main" val="3820628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54</a:t>
            </a:fld>
            <a:endParaRPr lang="en-CA"/>
          </a:p>
        </p:txBody>
      </p:sp>
    </p:spTree>
    <p:extLst>
      <p:ext uri="{BB962C8B-B14F-4D97-AF65-F5344CB8AC3E}">
        <p14:creationId xmlns:p14="http://schemas.microsoft.com/office/powerpoint/2010/main" val="1758050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E3A1C4-60A7-49D6-9363-267699F7BFC8}" type="slidenum">
              <a:rPr lang="en-CA" smtClean="0"/>
              <a:t>59</a:t>
            </a:fld>
            <a:endParaRPr lang="en-CA"/>
          </a:p>
        </p:txBody>
      </p:sp>
    </p:spTree>
    <p:extLst>
      <p:ext uri="{BB962C8B-B14F-4D97-AF65-F5344CB8AC3E}">
        <p14:creationId xmlns:p14="http://schemas.microsoft.com/office/powerpoint/2010/main" val="1410200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0E3A1C4-60A7-49D6-9363-267699F7BFC8}" type="slidenum">
              <a:rPr lang="en-CA" smtClean="0"/>
              <a:t>60</a:t>
            </a:fld>
            <a:endParaRPr lang="en-CA"/>
          </a:p>
        </p:txBody>
      </p:sp>
    </p:spTree>
    <p:extLst>
      <p:ext uri="{BB962C8B-B14F-4D97-AF65-F5344CB8AC3E}">
        <p14:creationId xmlns:p14="http://schemas.microsoft.com/office/powerpoint/2010/main" val="4143643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8</a:t>
            </a:fld>
            <a:endParaRPr lang="en-CA"/>
          </a:p>
        </p:txBody>
      </p:sp>
    </p:spTree>
    <p:extLst>
      <p:ext uri="{BB962C8B-B14F-4D97-AF65-F5344CB8AC3E}">
        <p14:creationId xmlns:p14="http://schemas.microsoft.com/office/powerpoint/2010/main" val="140928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61</a:t>
            </a:fld>
            <a:endParaRPr lang="en-CA"/>
          </a:p>
        </p:txBody>
      </p:sp>
    </p:spTree>
    <p:extLst>
      <p:ext uri="{BB962C8B-B14F-4D97-AF65-F5344CB8AC3E}">
        <p14:creationId xmlns:p14="http://schemas.microsoft.com/office/powerpoint/2010/main" val="135688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62</a:t>
            </a:fld>
            <a:endParaRPr lang="en-CA"/>
          </a:p>
        </p:txBody>
      </p:sp>
    </p:spTree>
    <p:extLst>
      <p:ext uri="{BB962C8B-B14F-4D97-AF65-F5344CB8AC3E}">
        <p14:creationId xmlns:p14="http://schemas.microsoft.com/office/powerpoint/2010/main" val="321255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Developed by FCAC and Investor Education Fund</a:t>
            </a:r>
            <a:endParaRPr lang="en-CA" dirty="0" smtClean="0"/>
          </a:p>
          <a:p>
            <a:endParaRPr lang="en-US" dirty="0" smtClean="0"/>
          </a:p>
          <a:p>
            <a:r>
              <a:rPr lang="en-US" dirty="0" smtClean="0"/>
              <a:t>Informative and interactive</a:t>
            </a:r>
          </a:p>
          <a:p>
            <a:r>
              <a:rPr lang="en-US" dirty="0" smtClean="0"/>
              <a:t>88 slides, 54 page handbook</a:t>
            </a:r>
          </a:p>
          <a:p>
            <a:r>
              <a:rPr lang="en-US" dirty="0" smtClean="0"/>
              <a:t>Can be delivered in about half</a:t>
            </a:r>
            <a:r>
              <a:rPr lang="en-US" baseline="0" dirty="0" smtClean="0"/>
              <a:t> a day, but is modular so you can customize based on availability/needs</a:t>
            </a:r>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65</a:t>
            </a:fld>
            <a:endParaRPr lang="en-CA"/>
          </a:p>
        </p:txBody>
      </p:sp>
    </p:spTree>
    <p:extLst>
      <p:ext uri="{BB962C8B-B14F-4D97-AF65-F5344CB8AC3E}">
        <p14:creationId xmlns:p14="http://schemas.microsoft.com/office/powerpoint/2010/main" val="990060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66</a:t>
            </a:fld>
            <a:endParaRPr lang="en-CA"/>
          </a:p>
        </p:txBody>
      </p:sp>
    </p:spTree>
    <p:extLst>
      <p:ext uri="{BB962C8B-B14F-4D97-AF65-F5344CB8AC3E}">
        <p14:creationId xmlns:p14="http://schemas.microsoft.com/office/powerpoint/2010/main" val="219338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modules total</a:t>
            </a:r>
          </a:p>
          <a:p>
            <a:r>
              <a:rPr lang="en-US" dirty="0" smtClean="0"/>
              <a:t>Each</a:t>
            </a:r>
            <a:r>
              <a:rPr lang="en-US" baseline="0" dirty="0" smtClean="0"/>
              <a:t> module contains tools like videos, interactive worksheets, calculators, </a:t>
            </a:r>
            <a:r>
              <a:rPr lang="en-US" baseline="0" dirty="0" err="1" smtClean="0"/>
              <a:t>etc</a:t>
            </a:r>
            <a:r>
              <a:rPr lang="en-US" baseline="0" dirty="0" smtClean="0"/>
              <a:t> to help practice financial skills and apply financial concepts</a:t>
            </a:r>
          </a:p>
          <a:p>
            <a:endParaRPr lang="en-US" baseline="0" dirty="0" smtClean="0"/>
          </a:p>
          <a:p>
            <a:r>
              <a:rPr lang="en-CA" dirty="0" smtClean="0"/>
              <a:t>Updates have been made to provide training material targeted at students; should be available as of start</a:t>
            </a:r>
            <a:r>
              <a:rPr lang="en-CA" baseline="0" dirty="0" smtClean="0"/>
              <a:t> of conference</a:t>
            </a:r>
          </a:p>
          <a:p>
            <a:r>
              <a:rPr lang="en-CA" baseline="0" dirty="0" smtClean="0"/>
              <a:t>CASFAA members helped to review and provide examples that would be relevant for students</a:t>
            </a:r>
          </a:p>
          <a:p>
            <a:endParaRPr lang="en-CA" baseline="0" dirty="0" smtClean="0"/>
          </a:p>
          <a:p>
            <a:r>
              <a:rPr lang="en-CA" baseline="0" dirty="0" smtClean="0"/>
              <a:t>2</a:t>
            </a:r>
            <a:r>
              <a:rPr lang="en-CA" baseline="30000" dirty="0" smtClean="0"/>
              <a:t>nd</a:t>
            </a:r>
            <a:r>
              <a:rPr lang="en-CA" baseline="0" dirty="0" smtClean="0"/>
              <a:t> update being worked on related to credit and debt management; timing unknown</a:t>
            </a:r>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69</a:t>
            </a:fld>
            <a:endParaRPr lang="en-CA"/>
          </a:p>
        </p:txBody>
      </p:sp>
    </p:spTree>
    <p:extLst>
      <p:ext uri="{BB962C8B-B14F-4D97-AF65-F5344CB8AC3E}">
        <p14:creationId xmlns:p14="http://schemas.microsoft.com/office/powerpoint/2010/main" val="44968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70</a:t>
            </a:fld>
            <a:endParaRPr lang="en-CA"/>
          </a:p>
        </p:txBody>
      </p:sp>
    </p:spTree>
    <p:extLst>
      <p:ext uri="{BB962C8B-B14F-4D97-AF65-F5344CB8AC3E}">
        <p14:creationId xmlns:p14="http://schemas.microsoft.com/office/powerpoint/2010/main" val="3964196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none" strike="noStrike" kern="1200" dirty="0" err="1" smtClean="0">
                <a:solidFill>
                  <a:schemeClr val="tx1"/>
                </a:solidFill>
                <a:effectLst/>
                <a:latin typeface="+mn-lt"/>
                <a:ea typeface="+mn-ea"/>
                <a:cs typeface="+mn-cs"/>
                <a:hlinkClick r:id="rId3"/>
              </a:rPr>
              <a:t>MoneyFit</a:t>
            </a:r>
            <a:r>
              <a:rPr lang="en-CA" sz="1200" u="none" strike="noStrike" kern="1200" dirty="0" smtClean="0">
                <a:solidFill>
                  <a:schemeClr val="tx1"/>
                </a:solidFill>
                <a:effectLst/>
                <a:latin typeface="+mn-lt"/>
                <a:ea typeface="+mn-ea"/>
                <a:cs typeface="+mn-cs"/>
                <a:hlinkClick r:id="rId3"/>
              </a:rPr>
              <a:t> Challenge</a:t>
            </a:r>
            <a:r>
              <a:rPr lang="en-CA" sz="1200" kern="1200" dirty="0" smtClean="0">
                <a:solidFill>
                  <a:schemeClr val="tx1"/>
                </a:solidFill>
                <a:effectLst/>
                <a:latin typeface="+mn-lt"/>
                <a:ea typeface="+mn-ea"/>
                <a:cs typeface="+mn-cs"/>
              </a:rPr>
              <a:t> is a free, online, incentive</a:t>
            </a:r>
            <a:r>
              <a:rPr lang="en-CA" sz="1200" kern="1200" baseline="0" dirty="0" smtClean="0">
                <a:solidFill>
                  <a:schemeClr val="tx1"/>
                </a:solidFill>
                <a:effectLst/>
                <a:latin typeface="+mn-lt"/>
                <a:ea typeface="+mn-ea"/>
                <a:cs typeface="+mn-cs"/>
              </a:rPr>
              <a:t> based, </a:t>
            </a:r>
            <a:r>
              <a:rPr lang="en-CA" sz="1200" kern="1200" dirty="0" smtClean="0">
                <a:solidFill>
                  <a:schemeClr val="tx1"/>
                </a:solidFill>
                <a:effectLst/>
                <a:latin typeface="+mn-lt"/>
                <a:ea typeface="+mn-ea"/>
                <a:cs typeface="+mn-cs"/>
              </a:rPr>
              <a:t> educational endeavour to help Canadians learn more about money matters and take important small steps to improve their own personal financial well-being.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challenge is offered free of charge. Participants can earn points for prizes by completing learning activities about budgeting, saving, borrowing, debt and about their rights and responsibilities when it comes to money matters. The challenge is available in both English and French. The material is presented in an engaging format, which includes FCAC’s videos, tools and written materials, supplemented by more information should users wish to learn more about a topic. Participants can use the points they earn to bid on chances to win prizes (various gift cards).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Challenge is also aimed at University/ College students. The Challenge offers additional targeted content and relevant prizes to students when registering</a:t>
            </a:r>
            <a:r>
              <a:rPr lang="en-CA" sz="1200" kern="1200" baseline="0" dirty="0" smtClean="0">
                <a:solidFill>
                  <a:schemeClr val="tx1"/>
                </a:solidFill>
                <a:effectLst/>
                <a:latin typeface="+mn-lt"/>
                <a:ea typeface="+mn-ea"/>
                <a:cs typeface="+mn-cs"/>
              </a:rPr>
              <a:t> as a student</a:t>
            </a:r>
            <a:r>
              <a:rPr lang="en-CA" sz="1200" kern="1200" dirty="0" smtClean="0">
                <a:solidFill>
                  <a:schemeClr val="tx1"/>
                </a:solidFill>
                <a:effectLst/>
                <a:latin typeface="+mn-lt"/>
                <a:ea typeface="+mn-ea"/>
                <a:cs typeface="+mn-cs"/>
              </a:rPr>
              <a:t>. University/ College administrators can offer financial education to their institution’s students at no cost and with little effort from a resources perspective as the challenge offers turnkey promotional resources. In addition, when a University/College administrator registers, they are listed on a viewable trailblazer board on the homepage and earn points that are distributed to their participants by administering the challenge and doing certain activities such as promoting the challenge to their participants.</a:t>
            </a:r>
          </a:p>
          <a:p>
            <a:r>
              <a:rPr lang="en-CA" sz="1200" kern="1200" dirty="0" smtClean="0">
                <a:solidFill>
                  <a:schemeClr val="tx1"/>
                </a:solidFill>
                <a:effectLst/>
                <a:latin typeface="+mn-lt"/>
                <a:ea typeface="+mn-ea"/>
                <a:cs typeface="+mn-cs"/>
              </a:rPr>
              <a:t>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75</a:t>
            </a:fld>
            <a:endParaRPr lang="en-CA"/>
          </a:p>
        </p:txBody>
      </p:sp>
    </p:spTree>
    <p:extLst>
      <p:ext uri="{BB962C8B-B14F-4D97-AF65-F5344CB8AC3E}">
        <p14:creationId xmlns:p14="http://schemas.microsoft.com/office/powerpoint/2010/main" val="3487893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u="none" strike="noStrike" kern="1200" dirty="0" err="1" smtClean="0">
                <a:solidFill>
                  <a:schemeClr val="tx1"/>
                </a:solidFill>
                <a:effectLst/>
                <a:latin typeface="+mn-lt"/>
                <a:ea typeface="+mn-ea"/>
                <a:cs typeface="+mn-cs"/>
                <a:hlinkClick r:id="rId3"/>
              </a:rPr>
              <a:t>MoneyFit</a:t>
            </a:r>
            <a:r>
              <a:rPr lang="en-CA" sz="1200" u="none" strike="noStrike" kern="1200" dirty="0" smtClean="0">
                <a:solidFill>
                  <a:schemeClr val="tx1"/>
                </a:solidFill>
                <a:effectLst/>
                <a:latin typeface="+mn-lt"/>
                <a:ea typeface="+mn-ea"/>
                <a:cs typeface="+mn-cs"/>
                <a:hlinkClick r:id="rId3"/>
              </a:rPr>
              <a:t> Challenge</a:t>
            </a:r>
            <a:r>
              <a:rPr lang="en-CA" sz="1200" kern="1200" dirty="0" smtClean="0">
                <a:solidFill>
                  <a:schemeClr val="tx1"/>
                </a:solidFill>
                <a:effectLst/>
                <a:latin typeface="+mn-lt"/>
                <a:ea typeface="+mn-ea"/>
                <a:cs typeface="+mn-cs"/>
              </a:rPr>
              <a:t> is a free, online, incentive</a:t>
            </a:r>
            <a:r>
              <a:rPr lang="en-CA" sz="1200" kern="1200" baseline="0" dirty="0" smtClean="0">
                <a:solidFill>
                  <a:schemeClr val="tx1"/>
                </a:solidFill>
                <a:effectLst/>
                <a:latin typeface="+mn-lt"/>
                <a:ea typeface="+mn-ea"/>
                <a:cs typeface="+mn-cs"/>
              </a:rPr>
              <a:t> based, </a:t>
            </a:r>
            <a:r>
              <a:rPr lang="en-CA" sz="1200" kern="1200" dirty="0" smtClean="0">
                <a:solidFill>
                  <a:schemeClr val="tx1"/>
                </a:solidFill>
                <a:effectLst/>
                <a:latin typeface="+mn-lt"/>
                <a:ea typeface="+mn-ea"/>
                <a:cs typeface="+mn-cs"/>
              </a:rPr>
              <a:t> educational endeavour to help Canadians learn more about money matters and take important small steps to improve their own personal financial well-being. </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challenge is offered free of charge. Participants can earn points for prizes by completing learning activities about budgeting, saving, borrowing, debt and about their rights and responsibilities when it comes to money matters. The challenge is available in both English and French. The material is presented in an engaging format, which includes FCAC’s videos, tools and written materials, supplemented by more information should users wish to learn more about a topic. Participants can use the points they earn to bid on chances to win prizes (various gift cards).</a:t>
            </a:r>
          </a:p>
          <a:p>
            <a:r>
              <a:rPr lang="en-CA" sz="1200" kern="1200" dirty="0" smtClean="0">
                <a:solidFill>
                  <a:schemeClr val="tx1"/>
                </a:solidFill>
                <a:effectLst/>
                <a:latin typeface="+mn-lt"/>
                <a:ea typeface="+mn-ea"/>
                <a:cs typeface="+mn-cs"/>
              </a:rPr>
              <a:t> </a:t>
            </a:r>
          </a:p>
          <a:p>
            <a:r>
              <a:rPr lang="en-CA" sz="1200" kern="1200" dirty="0" smtClean="0">
                <a:solidFill>
                  <a:schemeClr val="tx1"/>
                </a:solidFill>
                <a:effectLst/>
                <a:latin typeface="+mn-lt"/>
                <a:ea typeface="+mn-ea"/>
                <a:cs typeface="+mn-cs"/>
              </a:rPr>
              <a:t>The Challenge is also aimed at University/ College students. The Challenge offers additional targeted content and relevant prizes to students when registering</a:t>
            </a:r>
            <a:r>
              <a:rPr lang="en-CA" sz="1200" kern="1200" baseline="0" dirty="0" smtClean="0">
                <a:solidFill>
                  <a:schemeClr val="tx1"/>
                </a:solidFill>
                <a:effectLst/>
                <a:latin typeface="+mn-lt"/>
                <a:ea typeface="+mn-ea"/>
                <a:cs typeface="+mn-cs"/>
              </a:rPr>
              <a:t> as a student</a:t>
            </a:r>
            <a:r>
              <a:rPr lang="en-CA" sz="1200" kern="1200" dirty="0" smtClean="0">
                <a:solidFill>
                  <a:schemeClr val="tx1"/>
                </a:solidFill>
                <a:effectLst/>
                <a:latin typeface="+mn-lt"/>
                <a:ea typeface="+mn-ea"/>
                <a:cs typeface="+mn-cs"/>
              </a:rPr>
              <a:t>. University/ College administrators can offer financial education to their institution’s students at no cost and with little effort from a resources perspective as the challenge offers turnkey promotional resources. In addition, when a University/College administrator registers, they are listed on a viewable trailblazer board on the homepage and earn points that are distributed to their participants by administering the challenge and doing certain activities such as promoting the challenge to their participants.</a:t>
            </a:r>
          </a:p>
          <a:p>
            <a:r>
              <a:rPr lang="en-CA" sz="1200" kern="1200" dirty="0" smtClean="0">
                <a:solidFill>
                  <a:schemeClr val="tx1"/>
                </a:solidFill>
                <a:effectLst/>
                <a:latin typeface="+mn-lt"/>
                <a:ea typeface="+mn-ea"/>
                <a:cs typeface="+mn-cs"/>
              </a:rPr>
              <a:t>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76</a:t>
            </a:fld>
            <a:endParaRPr lang="en-CA"/>
          </a:p>
        </p:txBody>
      </p:sp>
    </p:spTree>
    <p:extLst>
      <p:ext uri="{BB962C8B-B14F-4D97-AF65-F5344CB8AC3E}">
        <p14:creationId xmlns:p14="http://schemas.microsoft.com/office/powerpoint/2010/main" val="24494247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Carrot Rewards is a mobile application that encourages Canadians to adopt healthier lifestyles. The vision for wellness includes financial well-being</a:t>
            </a:r>
            <a:endParaRPr lang="en-US"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u="sng"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CA" sz="1200" u="none"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Specifically, Carrot Rewards offers consumers loyalty reward points (</a:t>
            </a:r>
            <a:r>
              <a:rPr lang="en-CA" sz="1200" kern="1200" dirty="0" err="1" smtClean="0">
                <a:solidFill>
                  <a:schemeClr val="tx1"/>
                </a:solidFill>
                <a:effectLst/>
                <a:latin typeface="+mn-lt"/>
                <a:ea typeface="+mn-ea"/>
                <a:cs typeface="+mn-cs"/>
              </a:rPr>
              <a:t>Aeroplan</a:t>
            </a:r>
            <a:r>
              <a:rPr lang="en-CA" sz="1200" kern="1200" dirty="0" smtClean="0">
                <a:solidFill>
                  <a:schemeClr val="tx1"/>
                </a:solidFill>
                <a:effectLst/>
                <a:latin typeface="+mn-lt"/>
                <a:ea typeface="+mn-ea"/>
                <a:cs typeface="+mn-cs"/>
              </a:rPr>
              <a:t> Miles, Petro-Points, Scene, More Rewards—a Western Canada loyalty program) in exchange for performing simple tasks, such as reading short texts, taking basic quizzes, and watching short videos. The application has been developed by Social Change Rewards (SCR), a private Canadian company, with a grant from the Public Health Agency of Canada (PHAC).</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This initiative is part of the Government of Canada multisector approach to promote healthy living and prevent chronic diseases.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Financial stress can be very detrimental to someone’s health. It’s important that Canadians be equipped with the knowledge, confidence and the skills they need to manage their personal finances and improve their financial well-being. A mobile application is an innovative tool that can be used to help support Canadians towards that goal and assist in measuring the impact.</a:t>
            </a:r>
          </a:p>
          <a:p>
            <a:endParaRPr lang="en-CA"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smtClean="0">
                <a:solidFill>
                  <a:schemeClr val="tx1"/>
                </a:solidFill>
                <a:effectLst/>
                <a:latin typeface="+mn-lt"/>
                <a:ea typeface="+mn-ea"/>
                <a:cs typeface="+mn-cs"/>
              </a:rPr>
              <a:t>Why budgeting: </a:t>
            </a:r>
            <a:r>
              <a:rPr lang="en-US" sz="1200" u="none" kern="1200" dirty="0" smtClean="0">
                <a:solidFill>
                  <a:schemeClr val="tx1"/>
                </a:solidFill>
                <a:effectLst/>
                <a:latin typeface="+mn-lt"/>
                <a:ea typeface="+mn-ea"/>
                <a:cs typeface="+mn-cs"/>
              </a:rPr>
              <a:t>Based on the findings of the CFCS, we know that too few Canadians have a budget</a:t>
            </a:r>
            <a:r>
              <a:rPr lang="en-US" sz="1200" u="none" kern="1200" baseline="0" dirty="0" smtClean="0">
                <a:solidFill>
                  <a:schemeClr val="tx1"/>
                </a:solidFill>
                <a:effectLst/>
                <a:latin typeface="+mn-lt"/>
                <a:ea typeface="+mn-ea"/>
                <a:cs typeface="+mn-cs"/>
              </a:rPr>
              <a:t> (46%)</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But of those who did, the majority (93%) stuck to it. For this reason, we developed a pilot project to test the impact of FCAC’s consumer education materials related to budgeting.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b="1" i="1" kern="1200" dirty="0" smtClean="0">
                <a:solidFill>
                  <a:schemeClr val="tx1"/>
                </a:solidFill>
                <a:effectLst/>
                <a:latin typeface="+mn-lt"/>
                <a:ea typeface="+mn-ea"/>
                <a:cs typeface="+mn-cs"/>
              </a:rPr>
              <a:t>What did FCAC hope to achieve through the Carrot Rewards app? </a:t>
            </a:r>
            <a:r>
              <a:rPr lang="en-CA" sz="1200" kern="1200" dirty="0" smtClean="0">
                <a:solidFill>
                  <a:schemeClr val="tx1"/>
                </a:solidFill>
                <a:effectLst/>
                <a:latin typeface="+mn-lt"/>
                <a:ea typeface="+mn-ea"/>
                <a:cs typeface="+mn-cs"/>
              </a:rPr>
              <a:t>FCAC wanted to test whether its consumer education material enhanced knowledge, confidence, attitudes, and behaviours related to budgeting, one of the basic tools of greater financial well-being.</a:t>
            </a:r>
            <a:r>
              <a:rPr lang="en-US" baseline="0" dirty="0" smtClean="0"/>
              <a:t> Over the course of a month, we sent a series of consumer education messages, quizzes and questions to consumers and we tracked how they responded. And, of course, we compared them to a control group to measure impact.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CA" sz="1200" b="1" i="1" kern="1200" dirty="0" smtClean="0">
                <a:solidFill>
                  <a:schemeClr val="tx1"/>
                </a:solidFill>
                <a:effectLst/>
                <a:latin typeface="+mn-lt"/>
                <a:ea typeface="+mn-ea"/>
                <a:cs typeface="+mn-cs"/>
              </a:rPr>
              <a:t>How will the Carrot Rewards app improve budgeting? </a:t>
            </a:r>
            <a:r>
              <a:rPr lang="en-CA" sz="1200" kern="1200" dirty="0" smtClean="0">
                <a:solidFill>
                  <a:schemeClr val="tx1"/>
                </a:solidFill>
                <a:effectLst/>
                <a:latin typeface="+mn-lt"/>
                <a:ea typeface="+mn-ea"/>
                <a:cs typeface="+mn-cs"/>
              </a:rPr>
              <a:t>Each intervention builds knowledge about budgeting among users. Interventions use plain language and concrete examples (e.g., how much a daily coffee costs per year) to demonstrate how a budget can help set priorities, keep spending in line and increase one’s savings. Behavioural insights such</a:t>
            </a:r>
            <a:r>
              <a:rPr lang="en-CA" sz="1200" kern="1200" baseline="0" dirty="0" smtClean="0">
                <a:solidFill>
                  <a:schemeClr val="tx1"/>
                </a:solidFill>
                <a:effectLst/>
                <a:latin typeface="+mn-lt"/>
                <a:ea typeface="+mn-ea"/>
                <a:cs typeface="+mn-cs"/>
              </a:rPr>
              <a:t> as c</a:t>
            </a:r>
            <a:r>
              <a:rPr lang="en-CA" sz="1200" kern="1200" dirty="0" smtClean="0">
                <a:solidFill>
                  <a:schemeClr val="tx1"/>
                </a:solidFill>
                <a:effectLst/>
                <a:latin typeface="+mn-lt"/>
                <a:ea typeface="+mn-ea"/>
                <a:cs typeface="+mn-cs"/>
              </a:rPr>
              <a:t>all-to-action statements were used to encourage users to create a budget using FCAC’s budgeting tool and to visit FCAC’s related online resources. </a:t>
            </a:r>
          </a:p>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77</a:t>
            </a:fld>
            <a:endParaRPr lang="en-CA"/>
          </a:p>
        </p:txBody>
      </p:sp>
    </p:spTree>
    <p:extLst>
      <p:ext uri="{BB962C8B-B14F-4D97-AF65-F5344CB8AC3E}">
        <p14:creationId xmlns:p14="http://schemas.microsoft.com/office/powerpoint/2010/main" val="101024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9</a:t>
            </a:fld>
            <a:endParaRPr lang="en-CA"/>
          </a:p>
        </p:txBody>
      </p:sp>
    </p:spTree>
    <p:extLst>
      <p:ext uri="{BB962C8B-B14F-4D97-AF65-F5344CB8AC3E}">
        <p14:creationId xmlns:p14="http://schemas.microsoft.com/office/powerpoint/2010/main" val="1206139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10</a:t>
            </a:fld>
            <a:endParaRPr lang="en-CA"/>
          </a:p>
        </p:txBody>
      </p:sp>
    </p:spTree>
    <p:extLst>
      <p:ext uri="{BB962C8B-B14F-4D97-AF65-F5344CB8AC3E}">
        <p14:creationId xmlns:p14="http://schemas.microsoft.com/office/powerpoint/2010/main" val="3324763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11</a:t>
            </a:fld>
            <a:endParaRPr lang="en-CA"/>
          </a:p>
        </p:txBody>
      </p:sp>
    </p:spTree>
    <p:extLst>
      <p:ext uri="{BB962C8B-B14F-4D97-AF65-F5344CB8AC3E}">
        <p14:creationId xmlns:p14="http://schemas.microsoft.com/office/powerpoint/2010/main" val="83098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12</a:t>
            </a:fld>
            <a:endParaRPr lang="en-CA"/>
          </a:p>
        </p:txBody>
      </p:sp>
    </p:spTree>
    <p:extLst>
      <p:ext uri="{BB962C8B-B14F-4D97-AF65-F5344CB8AC3E}">
        <p14:creationId xmlns:p14="http://schemas.microsoft.com/office/powerpoint/2010/main" val="51283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13</a:t>
            </a:fld>
            <a:endParaRPr lang="en-CA"/>
          </a:p>
        </p:txBody>
      </p:sp>
    </p:spTree>
    <p:extLst>
      <p:ext uri="{BB962C8B-B14F-4D97-AF65-F5344CB8AC3E}">
        <p14:creationId xmlns:p14="http://schemas.microsoft.com/office/powerpoint/2010/main" val="114804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14</a:t>
            </a:fld>
            <a:endParaRPr lang="en-CA"/>
          </a:p>
        </p:txBody>
      </p:sp>
    </p:spTree>
    <p:extLst>
      <p:ext uri="{BB962C8B-B14F-4D97-AF65-F5344CB8AC3E}">
        <p14:creationId xmlns:p14="http://schemas.microsoft.com/office/powerpoint/2010/main" val="1016045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0E3A1C4-60A7-49D6-9363-267699F7BFC8}" type="slidenum">
              <a:rPr lang="en-CA" smtClean="0"/>
              <a:t>15</a:t>
            </a:fld>
            <a:endParaRPr lang="en-CA"/>
          </a:p>
        </p:txBody>
      </p:sp>
    </p:spTree>
    <p:extLst>
      <p:ext uri="{BB962C8B-B14F-4D97-AF65-F5344CB8AC3E}">
        <p14:creationId xmlns:p14="http://schemas.microsoft.com/office/powerpoint/2010/main" val="4585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2144607"/>
            <a:ext cx="9144000" cy="5486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1"/>
          <p:cNvSpPr>
            <a:spLocks noGrp="1"/>
          </p:cNvSpPr>
          <p:nvPr>
            <p:ph type="title"/>
          </p:nvPr>
        </p:nvSpPr>
        <p:spPr>
          <a:xfrm>
            <a:off x="391971" y="1276590"/>
            <a:ext cx="8392198" cy="868018"/>
          </a:xfrm>
          <a:prstGeom prst="rect">
            <a:avLst/>
          </a:prstGeom>
        </p:spPr>
        <p:txBody>
          <a:bodyPr lIns="91440" rIns="91440" anchor="t">
            <a:noAutofit/>
          </a:bodyPr>
          <a:lstStyle>
            <a:lvl1pPr algn="l">
              <a:defRPr sz="3600" b="0" cap="all"/>
            </a:lvl1pPr>
          </a:lstStyle>
          <a:p>
            <a:r>
              <a:rPr lang="en-US" smtClean="0"/>
              <a:t>Click to edit Master title style</a:t>
            </a:r>
            <a:endParaRPr lang="en-US" dirty="0"/>
          </a:p>
        </p:txBody>
      </p:sp>
      <p:pic>
        <p:nvPicPr>
          <p:cNvPr id="4" name="Picture 3"/>
          <p:cNvPicPr>
            <a:picLocks noChangeAspect="1"/>
          </p:cNvPicPr>
          <p:nvPr userDrawn="1"/>
        </p:nvPicPr>
        <p:blipFill>
          <a:blip r:embed="rId3"/>
          <a:stretch>
            <a:fillRect/>
          </a:stretch>
        </p:blipFill>
        <p:spPr>
          <a:xfrm>
            <a:off x="366570" y="307296"/>
            <a:ext cx="3073400" cy="203200"/>
          </a:xfrm>
          <a:prstGeom prst="rect">
            <a:avLst/>
          </a:prstGeom>
        </p:spPr>
      </p:pic>
      <p:sp>
        <p:nvSpPr>
          <p:cNvPr id="5" name="Text Placeholder 19"/>
          <p:cNvSpPr>
            <a:spLocks noGrp="1"/>
          </p:cNvSpPr>
          <p:nvPr>
            <p:ph type="body" sz="quarter" idx="14"/>
          </p:nvPr>
        </p:nvSpPr>
        <p:spPr>
          <a:xfrm>
            <a:off x="510121" y="2144607"/>
            <a:ext cx="4188879" cy="548640"/>
          </a:xfrm>
          <a:prstGeom prst="rect">
            <a:avLst/>
          </a:prstGeom>
          <a:solidFill>
            <a:schemeClr val="tx2"/>
          </a:solidFill>
        </p:spPr>
        <p:txBody>
          <a:bodyPr lIns="182880" tIns="0" bIns="0" anchor="ctr" anchorCtr="0">
            <a:noAutofit/>
          </a:bodyPr>
          <a:lstStyle>
            <a:lvl1pPr marL="0" indent="0">
              <a:buNone/>
              <a:defRPr sz="2400" b="1">
                <a:solidFill>
                  <a:srgbClr val="FFFFFF"/>
                </a:solidFill>
              </a:defRPr>
            </a:lvl1pPr>
          </a:lstStyle>
          <a:p>
            <a:pPr lvl="0"/>
            <a:r>
              <a:rPr lang="en-US" smtClean="0"/>
              <a:t>Click to edit Master text styles</a:t>
            </a:r>
          </a:p>
        </p:txBody>
      </p:sp>
      <p:sp>
        <p:nvSpPr>
          <p:cNvPr id="6" name="Rectangle 5"/>
          <p:cNvSpPr/>
          <p:nvPr userDrawn="1"/>
        </p:nvSpPr>
        <p:spPr>
          <a:xfrm>
            <a:off x="366570" y="2144607"/>
            <a:ext cx="86675"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5"/>
          <p:cNvSpPr>
            <a:spLocks noGrp="1"/>
          </p:cNvSpPr>
          <p:nvPr>
            <p:ph type="body" sz="quarter" idx="13" hasCustomPrompt="1"/>
          </p:nvPr>
        </p:nvSpPr>
        <p:spPr>
          <a:xfrm>
            <a:off x="400582" y="2844806"/>
            <a:ext cx="5634653" cy="404616"/>
          </a:xfrm>
          <a:prstGeom prst="rect">
            <a:avLst/>
          </a:prstGeom>
        </p:spPr>
        <p:txBody>
          <a:bodyPr>
            <a:noAutofit/>
          </a:bodyPr>
          <a:lstStyle>
            <a:lvl1pPr marL="0" indent="0">
              <a:buNone/>
              <a:defRPr sz="2000"/>
            </a:lvl1pPr>
          </a:lstStyle>
          <a:p>
            <a:pPr lvl="0"/>
            <a:r>
              <a:rPr lang="en-US" dirty="0" smtClean="0"/>
              <a:t>Insert date here</a:t>
            </a:r>
            <a:endParaRPr lang="en-US" dirty="0"/>
          </a:p>
        </p:txBody>
      </p:sp>
    </p:spTree>
    <p:extLst>
      <p:ext uri="{BB962C8B-B14F-4D97-AF65-F5344CB8AC3E}">
        <p14:creationId xmlns:p14="http://schemas.microsoft.com/office/powerpoint/2010/main" val="2042592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background only">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03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FIP+Canad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62339" y="307296"/>
            <a:ext cx="3073400" cy="203200"/>
          </a:xfrm>
          <a:prstGeom prst="rect">
            <a:avLst/>
          </a:prstGeom>
        </p:spPr>
      </p:pic>
    </p:spTree>
    <p:extLst>
      <p:ext uri="{BB962C8B-B14F-4D97-AF65-F5344CB8AC3E}">
        <p14:creationId xmlns:p14="http://schemas.microsoft.com/office/powerpoint/2010/main" val="965713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366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700" y="1276590"/>
            <a:ext cx="8229600" cy="728662"/>
          </a:xfrm>
          <a:prstGeom prst="rect">
            <a:avLst/>
          </a:prstGeom>
        </p:spPr>
        <p:txBody>
          <a:bodyPr/>
          <a:lstStyle>
            <a:lvl1pPr>
              <a:defRPr sz="3400" cap="all"/>
            </a:lvl1pPr>
          </a:lstStyle>
          <a:p>
            <a:r>
              <a:rPr lang="en-US" smtClean="0"/>
              <a:t>Click to edit Master title style</a:t>
            </a:r>
            <a:endParaRPr lang="en-US" dirty="0"/>
          </a:p>
        </p:txBody>
      </p:sp>
      <p:sp>
        <p:nvSpPr>
          <p:cNvPr id="6" name="Rectangle 5"/>
          <p:cNvSpPr/>
          <p:nvPr userDrawn="1"/>
        </p:nvSpPr>
        <p:spPr>
          <a:xfrm>
            <a:off x="0" y="2144607"/>
            <a:ext cx="9144000" cy="54864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19"/>
          <p:cNvSpPr>
            <a:spLocks noGrp="1"/>
          </p:cNvSpPr>
          <p:nvPr>
            <p:ph type="body" sz="quarter" idx="14"/>
          </p:nvPr>
        </p:nvSpPr>
        <p:spPr>
          <a:xfrm>
            <a:off x="510121" y="2144607"/>
            <a:ext cx="4188879" cy="548640"/>
          </a:xfrm>
          <a:prstGeom prst="rect">
            <a:avLst/>
          </a:prstGeom>
          <a:solidFill>
            <a:schemeClr val="tx2"/>
          </a:solidFill>
        </p:spPr>
        <p:txBody>
          <a:bodyPr tIns="0" bIns="0" anchor="ctr" anchorCtr="0">
            <a:noAutofit/>
          </a:bodyPr>
          <a:lstStyle>
            <a:lvl1pPr marL="0" indent="0">
              <a:buNone/>
              <a:defRPr sz="2400" b="1">
                <a:solidFill>
                  <a:srgbClr val="FFFFFF"/>
                </a:solidFill>
              </a:defRPr>
            </a:lvl1pPr>
          </a:lstStyle>
          <a:p>
            <a:pPr lvl="0"/>
            <a:r>
              <a:rPr lang="en-US" smtClean="0"/>
              <a:t>Click to edit Master text styles</a:t>
            </a:r>
          </a:p>
        </p:txBody>
      </p:sp>
      <p:sp>
        <p:nvSpPr>
          <p:cNvPr id="10" name="Text Placeholder 15"/>
          <p:cNvSpPr>
            <a:spLocks noGrp="1"/>
          </p:cNvSpPr>
          <p:nvPr>
            <p:ph type="body" sz="quarter" idx="13" hasCustomPrompt="1"/>
          </p:nvPr>
        </p:nvSpPr>
        <p:spPr>
          <a:xfrm>
            <a:off x="400582" y="2844806"/>
            <a:ext cx="5634653" cy="404616"/>
          </a:xfrm>
          <a:prstGeom prst="rect">
            <a:avLst/>
          </a:prstGeom>
        </p:spPr>
        <p:txBody>
          <a:bodyPr>
            <a:noAutofit/>
          </a:bodyPr>
          <a:lstStyle>
            <a:lvl1pPr marL="0" indent="0">
              <a:buNone/>
              <a:defRPr sz="2000"/>
            </a:lvl1pPr>
          </a:lstStyle>
          <a:p>
            <a:pPr lvl="0"/>
            <a:r>
              <a:rPr lang="en-US" dirty="0" smtClean="0"/>
              <a:t>Speaker</a:t>
            </a:r>
            <a:endParaRPr lang="en-US" dirty="0"/>
          </a:p>
        </p:txBody>
      </p:sp>
      <p:sp>
        <p:nvSpPr>
          <p:cNvPr id="11" name="Rectangle 10"/>
          <p:cNvSpPr/>
          <p:nvPr userDrawn="1"/>
        </p:nvSpPr>
        <p:spPr>
          <a:xfrm>
            <a:off x="366570" y="2144607"/>
            <a:ext cx="86675" cy="5486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‹N°›</a:t>
            </a:fld>
            <a:endParaRPr lang="en-US" dirty="0"/>
          </a:p>
        </p:txBody>
      </p:sp>
    </p:spTree>
    <p:extLst>
      <p:ext uri="{BB962C8B-B14F-4D97-AF65-F5344CB8AC3E}">
        <p14:creationId xmlns:p14="http://schemas.microsoft.com/office/powerpoint/2010/main" val="871518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804862"/>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‹N°›</a:t>
            </a:fld>
            <a:endParaRPr lang="en-US" dirty="0"/>
          </a:p>
        </p:txBody>
      </p:sp>
    </p:spTree>
    <p:extLst>
      <p:ext uri="{BB962C8B-B14F-4D97-AF65-F5344CB8AC3E}">
        <p14:creationId xmlns:p14="http://schemas.microsoft.com/office/powerpoint/2010/main" val="36102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804862"/>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52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‹N°›</a:t>
            </a:fld>
            <a:endParaRPr lang="en-US" dirty="0"/>
          </a:p>
        </p:txBody>
      </p:sp>
    </p:spTree>
    <p:extLst>
      <p:ext uri="{BB962C8B-B14F-4D97-AF65-F5344CB8AC3E}">
        <p14:creationId xmlns:p14="http://schemas.microsoft.com/office/powerpoint/2010/main" val="199254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817562"/>
          </a:xfrm>
          <a:prstGeom prst="rect">
            <a:avLst/>
          </a:prstGeom>
        </p:spPr>
        <p:txBody>
          <a:bodyPr/>
          <a:lstStyle>
            <a:lvl1pPr>
              <a:defRPr sz="40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875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272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875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272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‹N°›</a:t>
            </a:fld>
            <a:endParaRPr lang="en-US" dirty="0"/>
          </a:p>
        </p:txBody>
      </p:sp>
    </p:spTree>
    <p:extLst>
      <p:ext uri="{BB962C8B-B14F-4D97-AF65-F5344CB8AC3E}">
        <p14:creationId xmlns:p14="http://schemas.microsoft.com/office/powerpoint/2010/main" val="3037671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27038"/>
            <a:ext cx="8229600" cy="1143000"/>
          </a:xfrm>
          <a:prstGeom prst="rect">
            <a:avLst/>
          </a:prstGeom>
        </p:spPr>
        <p:txBody>
          <a:bodyPr/>
          <a:lstStyle>
            <a:lvl1pPr>
              <a:defRPr sz="4000"/>
            </a:lvl1pPr>
          </a:lstStyle>
          <a:p>
            <a:r>
              <a:rPr lang="en-US" dirty="0" smtClean="0"/>
              <a:t>CLICK TO EDIT MASTER TITLE STYLE</a:t>
            </a:r>
            <a:endParaRPr lang="en-US" dirty="0"/>
          </a:p>
        </p:txBody>
      </p:sp>
      <p:sp>
        <p:nvSpPr>
          <p:cNvPr id="4"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‹N°›</a:t>
            </a:fld>
            <a:endParaRPr lang="en-US" dirty="0"/>
          </a:p>
        </p:txBody>
      </p:sp>
    </p:spTree>
    <p:extLst>
      <p:ext uri="{BB962C8B-B14F-4D97-AF65-F5344CB8AC3E}">
        <p14:creationId xmlns:p14="http://schemas.microsoft.com/office/powerpoint/2010/main" val="327059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8" name="Rectangle 27"/>
          <p:cNvSpPr/>
          <p:nvPr userDrawn="1"/>
        </p:nvSpPr>
        <p:spPr>
          <a:xfrm>
            <a:off x="0" y="2144607"/>
            <a:ext cx="9144000" cy="95097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userDrawn="1"/>
        </p:nvSpPr>
        <p:spPr>
          <a:xfrm>
            <a:off x="375181" y="2144607"/>
            <a:ext cx="175152" cy="95097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4206429" y="6356350"/>
            <a:ext cx="746565" cy="365125"/>
          </a:xfrm>
          <a:prstGeom prst="rect">
            <a:avLst/>
          </a:prstGeom>
        </p:spPr>
        <p:txBody>
          <a:bodyPr/>
          <a:lstStyle>
            <a:lvl1pPr algn="ctr">
              <a:defRPr sz="1200">
                <a:solidFill>
                  <a:schemeClr val="accent3"/>
                </a:solidFill>
              </a:defRPr>
            </a:lvl1pPr>
          </a:lstStyle>
          <a:p>
            <a:fld id="{D65BB0C9-F2FE-1342-A963-C47AC6443F06}" type="slidenum">
              <a:rPr lang="en-US" smtClean="0"/>
              <a:pPr/>
              <a:t>‹N°›</a:t>
            </a:fld>
            <a:endParaRPr lang="en-US" dirty="0"/>
          </a:p>
        </p:txBody>
      </p:sp>
      <p:sp>
        <p:nvSpPr>
          <p:cNvPr id="3" name="Text Placeholder 2"/>
          <p:cNvSpPr>
            <a:spLocks noGrp="1"/>
          </p:cNvSpPr>
          <p:nvPr>
            <p:ph type="body" sz="quarter" idx="15" hasCustomPrompt="1"/>
          </p:nvPr>
        </p:nvSpPr>
        <p:spPr>
          <a:xfrm>
            <a:off x="550334" y="2144607"/>
            <a:ext cx="5270500" cy="950976"/>
          </a:xfrm>
          <a:prstGeom prst="rect">
            <a:avLst/>
          </a:prstGeom>
          <a:solidFill>
            <a:schemeClr val="tx2"/>
          </a:solidFill>
        </p:spPr>
        <p:txBody>
          <a:bodyPr vert="horz" lIns="182880" anchor="ctr" anchorCtr="0"/>
          <a:lstStyle>
            <a:lvl1pPr marL="0" indent="0">
              <a:buNone/>
              <a:defRPr sz="2400" b="1">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dirty="0" smtClean="0"/>
              <a:t>Insert text: Questions/Conclusion</a:t>
            </a:r>
          </a:p>
        </p:txBody>
      </p:sp>
    </p:spTree>
    <p:extLst>
      <p:ext uri="{BB962C8B-B14F-4D97-AF65-F5344CB8AC3E}">
        <p14:creationId xmlns:p14="http://schemas.microsoft.com/office/powerpoint/2010/main" val="1261839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Last Slide PPT icons En.pdf"/>
          <p:cNvPicPr>
            <a:picLocks noChangeAspect="1"/>
          </p:cNvPicPr>
          <p:nvPr userDrawn="1"/>
        </p:nvPicPr>
        <p:blipFill rotWithShape="1">
          <a:blip r:embed="rId2">
            <a:extLst>
              <a:ext uri="{28A0092B-C50C-407E-A947-70E740481C1C}">
                <a14:useLocalDpi xmlns:a14="http://schemas.microsoft.com/office/drawing/2010/main" val="0"/>
              </a:ext>
            </a:extLst>
          </a:blip>
          <a:srcRect t="4744" b="34150"/>
          <a:stretch/>
        </p:blipFill>
        <p:spPr>
          <a:xfrm>
            <a:off x="0" y="643467"/>
            <a:ext cx="9144000" cy="4199466"/>
          </a:xfrm>
          <a:prstGeom prst="rect">
            <a:avLst/>
          </a:prstGeom>
        </p:spPr>
      </p:pic>
    </p:spTree>
    <p:extLst>
      <p:ext uri="{BB962C8B-B14F-4D97-AF65-F5344CB8AC3E}">
        <p14:creationId xmlns:p14="http://schemas.microsoft.com/office/powerpoint/2010/main" val="432072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68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4"/>
          <a:stretch>
            <a:fillRect/>
          </a:stretch>
        </p:blipFill>
        <p:spPr>
          <a:xfrm>
            <a:off x="7674763" y="6338334"/>
            <a:ext cx="1155700" cy="279400"/>
          </a:xfrm>
          <a:prstGeom prst="rect">
            <a:avLst/>
          </a:prstGeom>
        </p:spPr>
      </p:pic>
    </p:spTree>
    <p:extLst>
      <p:ext uri="{BB962C8B-B14F-4D97-AF65-F5344CB8AC3E}">
        <p14:creationId xmlns:p14="http://schemas.microsoft.com/office/powerpoint/2010/main" val="2424872973"/>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52" r:id="rId4"/>
    <p:sldLayoutId id="2147483653" r:id="rId5"/>
    <p:sldLayoutId id="2147483654" r:id="rId6"/>
    <p:sldLayoutId id="2147483664" r:id="rId7"/>
    <p:sldLayoutId id="2147483665" r:id="rId8"/>
    <p:sldLayoutId id="2147483663" r:id="rId9"/>
    <p:sldLayoutId id="2147483649" r:id="rId10"/>
    <p:sldLayoutId id="2147483655" r:id="rId1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SzPct val="50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3"/>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3"/>
        </a:buClr>
        <a:buSzPct val="70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148514"/>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hyperlink" Target="mailto:julie.hauser@fcac.gc.ca" TargetMode="External"/><Relationship Id="rId2" Type="http://schemas.openxmlformats.org/officeDocument/2006/relationships/hyperlink" Target="mailto:darren.brothers@fcac.gc.ca" TargetMode="Externa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hyperlink" Target="mailto:darren.brothers@fcac.gc.ca"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smtClean="0"/>
              <a:t>FINANCIAL Resources and tools for students</a:t>
            </a:r>
            <a:endParaRPr lang="en-US" dirty="0"/>
          </a:p>
        </p:txBody>
      </p:sp>
      <p:sp>
        <p:nvSpPr>
          <p:cNvPr id="7" name="Text Placeholder 6"/>
          <p:cNvSpPr>
            <a:spLocks noGrp="1"/>
          </p:cNvSpPr>
          <p:nvPr>
            <p:ph type="body" sz="quarter" idx="14"/>
          </p:nvPr>
        </p:nvSpPr>
        <p:spPr/>
        <p:txBody>
          <a:bodyPr/>
          <a:lstStyle/>
          <a:p>
            <a:r>
              <a:rPr lang="en-US" sz="2000" dirty="0" smtClean="0"/>
              <a:t>CASFAA 2018 Conference</a:t>
            </a:r>
            <a:endParaRPr lang="en-US" sz="2000" dirty="0"/>
          </a:p>
        </p:txBody>
      </p:sp>
      <p:sp>
        <p:nvSpPr>
          <p:cNvPr id="6" name="Text Placeholder 5"/>
          <p:cNvSpPr>
            <a:spLocks noGrp="1"/>
          </p:cNvSpPr>
          <p:nvPr>
            <p:ph type="body" sz="quarter" idx="13"/>
          </p:nvPr>
        </p:nvSpPr>
        <p:spPr/>
        <p:txBody>
          <a:bodyPr/>
          <a:lstStyle/>
          <a:p>
            <a:r>
              <a:rPr lang="en-US" dirty="0" smtClean="0"/>
              <a:t>May 29, 2018</a:t>
            </a:r>
            <a:endParaRPr lang="en-US" dirty="0"/>
          </a:p>
        </p:txBody>
      </p:sp>
    </p:spTree>
    <p:extLst>
      <p:ext uri="{BB962C8B-B14F-4D97-AF65-F5344CB8AC3E}">
        <p14:creationId xmlns:p14="http://schemas.microsoft.com/office/powerpoint/2010/main" val="2909999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budgétaire</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10</a:t>
            </a:fld>
            <a:endParaRPr lang="en-US" dirty="0"/>
          </a:p>
        </p:txBody>
      </p:sp>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1209600" y="1080000"/>
            <a:ext cx="6742800" cy="5277600"/>
          </a:xfrm>
          <a:prstGeom prst="rect">
            <a:avLst/>
          </a:prstGeom>
        </p:spPr>
      </p:pic>
    </p:spTree>
    <p:extLst>
      <p:ext uri="{BB962C8B-B14F-4D97-AF65-F5344CB8AC3E}">
        <p14:creationId xmlns:p14="http://schemas.microsoft.com/office/powerpoint/2010/main" val="24649644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Calculator</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11</a:t>
            </a:fld>
            <a:endParaRPr lang="en-US" dirty="0"/>
          </a:p>
        </p:txBody>
      </p:sp>
      <p:pic>
        <p:nvPicPr>
          <p:cNvPr id="3" name="Picture 2"/>
          <p:cNvPicPr>
            <a:picLocks noChangeAspect="1"/>
          </p:cNvPicPr>
          <p:nvPr/>
        </p:nvPicPr>
        <p:blipFill>
          <a:blip r:embed="rId3"/>
          <a:stretch>
            <a:fillRect/>
          </a:stretch>
        </p:blipFill>
        <p:spPr>
          <a:xfrm>
            <a:off x="907023" y="1698171"/>
            <a:ext cx="7351832" cy="3442607"/>
          </a:xfrm>
          <a:prstGeom prst="rect">
            <a:avLst/>
          </a:prstGeom>
        </p:spPr>
      </p:pic>
    </p:spTree>
    <p:extLst>
      <p:ext uri="{BB962C8B-B14F-4D97-AF65-F5344CB8AC3E}">
        <p14:creationId xmlns:p14="http://schemas.microsoft.com/office/powerpoint/2010/main" val="2913553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budgétaire</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12</a:t>
            </a:fld>
            <a:endParaRPr lang="en-US" dirty="0"/>
          </a:p>
        </p:txBody>
      </p:sp>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907200" y="1699200"/>
            <a:ext cx="7351200" cy="3441600"/>
          </a:xfrm>
          <a:prstGeom prst="rect">
            <a:avLst/>
          </a:prstGeom>
        </p:spPr>
      </p:pic>
    </p:spTree>
    <p:extLst>
      <p:ext uri="{BB962C8B-B14F-4D97-AF65-F5344CB8AC3E}">
        <p14:creationId xmlns:p14="http://schemas.microsoft.com/office/powerpoint/2010/main" val="3016577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Calculator</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13</a:t>
            </a:fld>
            <a:endParaRPr lang="en-US" dirty="0"/>
          </a:p>
        </p:txBody>
      </p:sp>
      <p:pic>
        <p:nvPicPr>
          <p:cNvPr id="3" name="Picture 2"/>
          <p:cNvPicPr>
            <a:picLocks noChangeAspect="1"/>
          </p:cNvPicPr>
          <p:nvPr/>
        </p:nvPicPr>
        <p:blipFill>
          <a:blip r:embed="rId3"/>
          <a:stretch>
            <a:fillRect/>
          </a:stretch>
        </p:blipFill>
        <p:spPr>
          <a:xfrm>
            <a:off x="299451" y="1082408"/>
            <a:ext cx="8560520" cy="4988191"/>
          </a:xfrm>
          <a:prstGeom prst="rect">
            <a:avLst/>
          </a:prstGeom>
        </p:spPr>
      </p:pic>
    </p:spTree>
    <p:extLst>
      <p:ext uri="{BB962C8B-B14F-4D97-AF65-F5344CB8AC3E}">
        <p14:creationId xmlns:p14="http://schemas.microsoft.com/office/powerpoint/2010/main" val="23755208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budgétaire</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14</a:t>
            </a:fld>
            <a:endParaRPr lang="en-US" dirty="0"/>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98800" y="1083600"/>
            <a:ext cx="8560800" cy="4989600"/>
          </a:xfrm>
          <a:prstGeom prst="rect">
            <a:avLst/>
          </a:prstGeom>
        </p:spPr>
      </p:pic>
    </p:spTree>
    <p:extLst>
      <p:ext uri="{BB962C8B-B14F-4D97-AF65-F5344CB8AC3E}">
        <p14:creationId xmlns:p14="http://schemas.microsoft.com/office/powerpoint/2010/main" val="3235435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Calculator (Excel)</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15</a:t>
            </a:fld>
            <a:endParaRPr lang="en-US" dirty="0"/>
          </a:p>
        </p:txBody>
      </p:sp>
      <p:pic>
        <p:nvPicPr>
          <p:cNvPr id="6" name="Picture 5"/>
          <p:cNvPicPr>
            <a:picLocks noChangeAspect="1"/>
          </p:cNvPicPr>
          <p:nvPr/>
        </p:nvPicPr>
        <p:blipFill>
          <a:blip r:embed="rId3"/>
          <a:stretch>
            <a:fillRect/>
          </a:stretch>
        </p:blipFill>
        <p:spPr>
          <a:xfrm>
            <a:off x="265682" y="1762125"/>
            <a:ext cx="8628058" cy="3784236"/>
          </a:xfrm>
          <a:prstGeom prst="rect">
            <a:avLst/>
          </a:prstGeom>
        </p:spPr>
      </p:pic>
    </p:spTree>
    <p:extLst>
      <p:ext uri="{BB962C8B-B14F-4D97-AF65-F5344CB8AC3E}">
        <p14:creationId xmlns:p14="http://schemas.microsoft.com/office/powerpoint/2010/main" val="785675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smtClean="0"/>
              <a:t>budgétaire</a:t>
            </a:r>
            <a:r>
              <a:rPr lang="en-US" dirty="0" smtClean="0"/>
              <a:t> (</a:t>
            </a:r>
            <a:r>
              <a:rPr lang="en-US" dirty="0"/>
              <a:t>Excel</a:t>
            </a:r>
            <a:r>
              <a:rPr lang="en-US" dirty="0" smtClean="0"/>
              <a:t>)</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16</a:t>
            </a:fld>
            <a:endParaRPr lang="en-US" dirty="0"/>
          </a:p>
        </p:txBody>
      </p:sp>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266400" y="1764000"/>
            <a:ext cx="8629200" cy="3783600"/>
          </a:xfrm>
          <a:prstGeom prst="rect">
            <a:avLst/>
          </a:prstGeom>
        </p:spPr>
      </p:pic>
    </p:spTree>
    <p:extLst>
      <p:ext uri="{BB962C8B-B14F-4D97-AF65-F5344CB8AC3E}">
        <p14:creationId xmlns:p14="http://schemas.microsoft.com/office/powerpoint/2010/main" val="1559946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Budget Worksheet (online)</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17</a:t>
            </a:fld>
            <a:endParaRPr lang="en-US" dirty="0"/>
          </a:p>
        </p:txBody>
      </p:sp>
      <p:pic>
        <p:nvPicPr>
          <p:cNvPr id="3" name="Picture 2"/>
          <p:cNvPicPr>
            <a:picLocks noChangeAspect="1"/>
          </p:cNvPicPr>
          <p:nvPr/>
        </p:nvPicPr>
        <p:blipFill>
          <a:blip r:embed="rId2"/>
          <a:stretch>
            <a:fillRect/>
          </a:stretch>
        </p:blipFill>
        <p:spPr>
          <a:xfrm>
            <a:off x="1261994" y="1231900"/>
            <a:ext cx="6548506" cy="4834237"/>
          </a:xfrm>
          <a:prstGeom prst="rect">
            <a:avLst/>
          </a:prstGeom>
        </p:spPr>
      </p:pic>
    </p:spTree>
    <p:extLst>
      <p:ext uri="{BB962C8B-B14F-4D97-AF65-F5344CB8AC3E}">
        <p14:creationId xmlns:p14="http://schemas.microsoft.com/office/powerpoint/2010/main" val="420924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dirty="0"/>
              <a:t>Grille pour un budget </a:t>
            </a:r>
            <a:r>
              <a:rPr lang="fr-FR" sz="3600" dirty="0" smtClean="0"/>
              <a:t>étudiant </a:t>
            </a:r>
            <a:r>
              <a:rPr lang="en-US" sz="3600" dirty="0" smtClean="0"/>
              <a:t>(</a:t>
            </a:r>
            <a:r>
              <a:rPr lang="en-US" sz="3600" dirty="0" err="1" smtClean="0"/>
              <a:t>en</a:t>
            </a:r>
            <a:r>
              <a:rPr lang="en-US" sz="3600" dirty="0" smtClean="0"/>
              <a:t> </a:t>
            </a:r>
            <a:r>
              <a:rPr lang="en-US" sz="3600" dirty="0" err="1" smtClean="0"/>
              <a:t>ligne</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18</a:t>
            </a:fld>
            <a:endParaRPr lang="en-US" dirty="0"/>
          </a:p>
        </p:txBody>
      </p:sp>
      <p:pic>
        <p:nvPicPr>
          <p:cNvPr id="3" name="Picture 2"/>
          <p:cNvPicPr>
            <a:picLocks/>
          </p:cNvPicPr>
          <p:nvPr/>
        </p:nvPicPr>
        <p:blipFill>
          <a:blip r:embed="rId3"/>
          <a:stretch>
            <a:fillRect/>
          </a:stretch>
        </p:blipFill>
        <p:spPr>
          <a:xfrm>
            <a:off x="1263600" y="1231899"/>
            <a:ext cx="6548400" cy="4834800"/>
          </a:xfrm>
          <a:prstGeom prst="rect">
            <a:avLst/>
          </a:prstGeom>
        </p:spPr>
      </p:pic>
    </p:spTree>
    <p:extLst>
      <p:ext uri="{BB962C8B-B14F-4D97-AF65-F5344CB8AC3E}">
        <p14:creationId xmlns:p14="http://schemas.microsoft.com/office/powerpoint/2010/main" val="3155581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Budget Worksheet (Excel)</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19</a:t>
            </a:fld>
            <a:endParaRPr lang="en-US" dirty="0"/>
          </a:p>
        </p:txBody>
      </p:sp>
      <p:pic>
        <p:nvPicPr>
          <p:cNvPr id="6" name="Picture 5"/>
          <p:cNvPicPr>
            <a:picLocks noChangeAspect="1"/>
          </p:cNvPicPr>
          <p:nvPr/>
        </p:nvPicPr>
        <p:blipFill>
          <a:blip r:embed="rId3"/>
          <a:stretch>
            <a:fillRect/>
          </a:stretch>
        </p:blipFill>
        <p:spPr>
          <a:xfrm>
            <a:off x="959370" y="1231900"/>
            <a:ext cx="6763994" cy="4287243"/>
          </a:xfrm>
          <a:prstGeom prst="rect">
            <a:avLst/>
          </a:prstGeom>
        </p:spPr>
      </p:pic>
    </p:spTree>
    <p:extLst>
      <p:ext uri="{BB962C8B-B14F-4D97-AF65-F5344CB8AC3E}">
        <p14:creationId xmlns:p14="http://schemas.microsoft.com/office/powerpoint/2010/main" val="209735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CA" sz="2800" dirty="0" smtClean="0"/>
              <a:t>RESSOURCES ET OUTILS FINANCIERS POUR LES ÉTUDIANTS</a:t>
            </a:r>
            <a:endParaRPr lang="fr-CA" dirty="0"/>
          </a:p>
        </p:txBody>
      </p:sp>
      <p:sp>
        <p:nvSpPr>
          <p:cNvPr id="7" name="Text Placeholder 6"/>
          <p:cNvSpPr>
            <a:spLocks noGrp="1"/>
          </p:cNvSpPr>
          <p:nvPr>
            <p:ph type="body" sz="quarter" idx="14"/>
          </p:nvPr>
        </p:nvSpPr>
        <p:spPr/>
        <p:txBody>
          <a:bodyPr/>
          <a:lstStyle/>
          <a:p>
            <a:r>
              <a:rPr lang="fr-CA" sz="2000" dirty="0" smtClean="0"/>
              <a:t>Conférence de l’ACRAFE 2018</a:t>
            </a:r>
            <a:endParaRPr lang="fr-CA" sz="2000" dirty="0"/>
          </a:p>
        </p:txBody>
      </p:sp>
      <p:sp>
        <p:nvSpPr>
          <p:cNvPr id="6" name="Text Placeholder 5"/>
          <p:cNvSpPr>
            <a:spLocks noGrp="1"/>
          </p:cNvSpPr>
          <p:nvPr>
            <p:ph type="body" sz="quarter" idx="13"/>
          </p:nvPr>
        </p:nvSpPr>
        <p:spPr/>
        <p:txBody>
          <a:bodyPr/>
          <a:lstStyle/>
          <a:p>
            <a:r>
              <a:rPr lang="fr-CA" dirty="0" smtClean="0"/>
              <a:t>29 mai 2018</a:t>
            </a:r>
            <a:endParaRPr lang="fr-CA" dirty="0"/>
          </a:p>
        </p:txBody>
      </p:sp>
    </p:spTree>
    <p:extLst>
      <p:ext uri="{BB962C8B-B14F-4D97-AF65-F5344CB8AC3E}">
        <p14:creationId xmlns:p14="http://schemas.microsoft.com/office/powerpoint/2010/main" val="3790855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Grille pour un budget </a:t>
            </a:r>
            <a:r>
              <a:rPr lang="fr-FR" dirty="0" smtClean="0"/>
              <a:t>étudiant </a:t>
            </a:r>
            <a:r>
              <a:rPr lang="en-US" dirty="0" smtClean="0"/>
              <a:t>(Excel)</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20</a:t>
            </a:fld>
            <a:endParaRPr lang="en-US" dirty="0"/>
          </a:p>
        </p:txBody>
      </p:sp>
      <p:pic>
        <p:nvPicPr>
          <p:cNvPr id="3" name="Picture 2"/>
          <p:cNvPicPr>
            <a:picLocks/>
          </p:cNvPicPr>
          <p:nvPr/>
        </p:nvPicPr>
        <p:blipFill>
          <a:blip r:embed="rId3"/>
          <a:stretch>
            <a:fillRect/>
          </a:stretch>
        </p:blipFill>
        <p:spPr>
          <a:xfrm>
            <a:off x="961200" y="1231200"/>
            <a:ext cx="6764400" cy="4287600"/>
          </a:xfrm>
          <a:prstGeom prst="rect">
            <a:avLst/>
          </a:prstGeom>
        </p:spPr>
      </p:pic>
    </p:spTree>
    <p:extLst>
      <p:ext uri="{BB962C8B-B14F-4D97-AF65-F5344CB8AC3E}">
        <p14:creationId xmlns:p14="http://schemas.microsoft.com/office/powerpoint/2010/main" val="12837942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Goal Calculator</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21</a:t>
            </a:fld>
            <a:endParaRPr lang="en-US" dirty="0"/>
          </a:p>
        </p:txBody>
      </p:sp>
      <p:pic>
        <p:nvPicPr>
          <p:cNvPr id="4" name="Content Placeholder 3"/>
          <p:cNvPicPr>
            <a:picLocks noGrp="1" noChangeAspect="1"/>
          </p:cNvPicPr>
          <p:nvPr>
            <p:ph sz="half" idx="1"/>
          </p:nvPr>
        </p:nvPicPr>
        <p:blipFill>
          <a:blip r:embed="rId2"/>
          <a:stretch>
            <a:fillRect/>
          </a:stretch>
        </p:blipFill>
        <p:spPr>
          <a:xfrm>
            <a:off x="672071" y="1231900"/>
            <a:ext cx="7815279" cy="4635500"/>
          </a:xfrm>
          <a:prstGeom prst="rect">
            <a:avLst/>
          </a:prstGeom>
        </p:spPr>
      </p:pic>
    </p:spTree>
    <p:extLst>
      <p:ext uri="{BB962C8B-B14F-4D97-AF65-F5344CB8AC3E}">
        <p14:creationId xmlns:p14="http://schemas.microsoft.com/office/powerpoint/2010/main" val="2894824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d’objectifs</a:t>
            </a:r>
            <a:r>
              <a:rPr lang="en-US" dirty="0"/>
              <a:t> financiers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22</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673200" y="1231200"/>
            <a:ext cx="7815600" cy="4636800"/>
          </a:xfrm>
        </p:spPr>
      </p:pic>
    </p:spTree>
    <p:extLst>
      <p:ext uri="{BB962C8B-B14F-4D97-AF65-F5344CB8AC3E}">
        <p14:creationId xmlns:p14="http://schemas.microsoft.com/office/powerpoint/2010/main" val="69546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Goal Calculator</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23</a:t>
            </a:fld>
            <a:endParaRPr lang="en-US" dirty="0"/>
          </a:p>
        </p:txBody>
      </p:sp>
      <p:pic>
        <p:nvPicPr>
          <p:cNvPr id="9" name="Content Placeholder 8"/>
          <p:cNvPicPr>
            <a:picLocks noGrp="1" noChangeAspect="1"/>
          </p:cNvPicPr>
          <p:nvPr>
            <p:ph sz="half" idx="1"/>
          </p:nvPr>
        </p:nvPicPr>
        <p:blipFill>
          <a:blip r:embed="rId2"/>
          <a:stretch>
            <a:fillRect/>
          </a:stretch>
        </p:blipFill>
        <p:spPr>
          <a:xfrm>
            <a:off x="1295399" y="984066"/>
            <a:ext cx="6341355" cy="5372284"/>
          </a:xfrm>
          <a:prstGeom prst="rect">
            <a:avLst/>
          </a:prstGeom>
        </p:spPr>
      </p:pic>
    </p:spTree>
    <p:extLst>
      <p:ext uri="{BB962C8B-B14F-4D97-AF65-F5344CB8AC3E}">
        <p14:creationId xmlns:p14="http://schemas.microsoft.com/office/powerpoint/2010/main" val="14677299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d’objectifs</a:t>
            </a:r>
            <a:r>
              <a:rPr lang="en-US" dirty="0"/>
              <a:t> financiers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24</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296000" y="982800"/>
            <a:ext cx="6343200" cy="5371200"/>
          </a:xfrm>
        </p:spPr>
      </p:pic>
    </p:spTree>
    <p:extLst>
      <p:ext uri="{BB962C8B-B14F-4D97-AF65-F5344CB8AC3E}">
        <p14:creationId xmlns:p14="http://schemas.microsoft.com/office/powerpoint/2010/main" val="1561838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Goal Calculator</a:t>
            </a:r>
            <a:endParaRPr lang="en-CA"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06036" y="1147058"/>
            <a:ext cx="7747349" cy="4970938"/>
          </a:xfrm>
        </p:spPr>
      </p:pic>
      <p:sp>
        <p:nvSpPr>
          <p:cNvPr id="5" name="Slide Number Placeholder 4"/>
          <p:cNvSpPr>
            <a:spLocks noGrp="1"/>
          </p:cNvSpPr>
          <p:nvPr>
            <p:ph type="sldNum" sz="quarter" idx="12"/>
          </p:nvPr>
        </p:nvSpPr>
        <p:spPr/>
        <p:txBody>
          <a:bodyPr/>
          <a:lstStyle/>
          <a:p>
            <a:fld id="{D65BB0C9-F2FE-1342-A963-C47AC6443F06}" type="slidenum">
              <a:rPr lang="en-US" smtClean="0"/>
              <a:pPr/>
              <a:t>25</a:t>
            </a:fld>
            <a:endParaRPr lang="en-US" dirty="0"/>
          </a:p>
        </p:txBody>
      </p:sp>
    </p:spTree>
    <p:extLst>
      <p:ext uri="{BB962C8B-B14F-4D97-AF65-F5344CB8AC3E}">
        <p14:creationId xmlns:p14="http://schemas.microsoft.com/office/powerpoint/2010/main" val="3134934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d’objectifs</a:t>
            </a:r>
            <a:r>
              <a:rPr lang="en-US" dirty="0"/>
              <a:t> financiers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26</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705600" y="1148400"/>
            <a:ext cx="7747200" cy="4971600"/>
          </a:xfrm>
        </p:spPr>
      </p:pic>
    </p:spTree>
    <p:extLst>
      <p:ext uri="{BB962C8B-B14F-4D97-AF65-F5344CB8AC3E}">
        <p14:creationId xmlns:p14="http://schemas.microsoft.com/office/powerpoint/2010/main" val="4020268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Goal Calculator</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27</a:t>
            </a:fld>
            <a:endParaRPr lang="en-US" dirty="0"/>
          </a:p>
        </p:txBody>
      </p:sp>
      <p:pic>
        <p:nvPicPr>
          <p:cNvPr id="4" name="Content Placeholder 3"/>
          <p:cNvPicPr>
            <a:picLocks noGrp="1" noChangeAspect="1"/>
          </p:cNvPicPr>
          <p:nvPr>
            <p:ph sz="half" idx="1"/>
          </p:nvPr>
        </p:nvPicPr>
        <p:blipFill>
          <a:blip r:embed="rId2"/>
          <a:stretch>
            <a:fillRect/>
          </a:stretch>
        </p:blipFill>
        <p:spPr>
          <a:xfrm>
            <a:off x="1335378" y="1022545"/>
            <a:ext cx="6473244" cy="5333805"/>
          </a:xfrm>
          <a:prstGeom prst="rect">
            <a:avLst/>
          </a:prstGeom>
        </p:spPr>
      </p:pic>
    </p:spTree>
    <p:extLst>
      <p:ext uri="{BB962C8B-B14F-4D97-AF65-F5344CB8AC3E}">
        <p14:creationId xmlns:p14="http://schemas.microsoft.com/office/powerpoint/2010/main" val="158579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Calculatrice</a:t>
            </a:r>
            <a:r>
              <a:rPr lang="en-US" dirty="0"/>
              <a:t> </a:t>
            </a:r>
            <a:r>
              <a:rPr lang="en-US" dirty="0" err="1"/>
              <a:t>d’objectifs</a:t>
            </a:r>
            <a:r>
              <a:rPr lang="en-US" dirty="0"/>
              <a:t> financiers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28</a:t>
            </a:fld>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35600" y="1022400"/>
            <a:ext cx="6472800" cy="5097558"/>
          </a:xfrm>
        </p:spPr>
      </p:pic>
    </p:spTree>
    <p:extLst>
      <p:ext uri="{BB962C8B-B14F-4D97-AF65-F5344CB8AC3E}">
        <p14:creationId xmlns:p14="http://schemas.microsoft.com/office/powerpoint/2010/main" val="548821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Comparison Tool</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29</a:t>
            </a:fld>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88040" y="1231900"/>
            <a:ext cx="7846359" cy="4940300"/>
          </a:xfrm>
        </p:spPr>
      </p:pic>
    </p:spTree>
    <p:extLst>
      <p:ext uri="{BB962C8B-B14F-4D97-AF65-F5344CB8AC3E}">
        <p14:creationId xmlns:p14="http://schemas.microsoft.com/office/powerpoint/2010/main" val="960318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FCAC – Who we are</a:t>
            </a:r>
            <a:endParaRPr lang="en-CA" dirty="0"/>
          </a:p>
        </p:txBody>
      </p:sp>
      <p:sp>
        <p:nvSpPr>
          <p:cNvPr id="3" name="Content Placeholder 2"/>
          <p:cNvSpPr>
            <a:spLocks noGrp="1"/>
          </p:cNvSpPr>
          <p:nvPr>
            <p:ph idx="1"/>
          </p:nvPr>
        </p:nvSpPr>
        <p:spPr/>
        <p:txBody>
          <a:bodyPr/>
          <a:lstStyle/>
          <a:p>
            <a:r>
              <a:rPr lang="en-CA" sz="2800" dirty="0" smtClean="0"/>
              <a:t>Government agency; founded in 2001</a:t>
            </a:r>
          </a:p>
          <a:p>
            <a:r>
              <a:rPr lang="en-CA" sz="2800" dirty="0" smtClean="0"/>
              <a:t>Ensure FRFIs comply with consumer protection measures</a:t>
            </a:r>
          </a:p>
          <a:p>
            <a:r>
              <a:rPr lang="en-CA" sz="2800" dirty="0" smtClean="0"/>
              <a:t>Promote consumer education</a:t>
            </a:r>
          </a:p>
          <a:p>
            <a:r>
              <a:rPr lang="en-CA" sz="2800" dirty="0" smtClean="0"/>
              <a:t>Raise awareness of rights and responsibilities</a:t>
            </a:r>
          </a:p>
          <a:p>
            <a:r>
              <a:rPr lang="en-CA" sz="2800" dirty="0" smtClean="0"/>
              <a:t>Strengthen financial literacy of Canadians</a:t>
            </a:r>
          </a:p>
          <a:p>
            <a:r>
              <a:rPr lang="en-CA" sz="2800" dirty="0" smtClean="0"/>
              <a:t>Empower individuals to make informed financial decisions</a:t>
            </a:r>
            <a:endParaRPr lang="en-CA" sz="2800" dirty="0"/>
          </a:p>
        </p:txBody>
      </p:sp>
      <p:sp>
        <p:nvSpPr>
          <p:cNvPr id="4" name="Slide Number Placeholder 3"/>
          <p:cNvSpPr>
            <a:spLocks noGrp="1"/>
          </p:cNvSpPr>
          <p:nvPr>
            <p:ph type="sldNum" sz="quarter" idx="12"/>
          </p:nvPr>
        </p:nvSpPr>
        <p:spPr/>
        <p:txBody>
          <a:bodyPr/>
          <a:lstStyle/>
          <a:p>
            <a:fld id="{D65BB0C9-F2FE-1342-A963-C47AC6443F06}" type="slidenum">
              <a:rPr lang="en-US" smtClean="0"/>
              <a:pPr/>
              <a:t>3</a:t>
            </a:fld>
            <a:endParaRPr lang="en-US" dirty="0"/>
          </a:p>
        </p:txBody>
      </p:sp>
    </p:spTree>
    <p:extLst>
      <p:ext uri="{BB962C8B-B14F-4D97-AF65-F5344CB8AC3E}">
        <p14:creationId xmlns:p14="http://schemas.microsoft.com/office/powerpoint/2010/main" val="1657633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Outil de comparaison de comptes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30</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687600" y="1231900"/>
            <a:ext cx="7848000" cy="4939200"/>
          </a:xfrm>
        </p:spPr>
      </p:pic>
    </p:spTree>
    <p:extLst>
      <p:ext uri="{BB962C8B-B14F-4D97-AF65-F5344CB8AC3E}">
        <p14:creationId xmlns:p14="http://schemas.microsoft.com/office/powerpoint/2010/main" val="2271256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 Comparison Tool</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31</a:t>
            </a:fld>
            <a:endParaRPr lang="en-US" dirty="0"/>
          </a:p>
        </p:txBody>
      </p:sp>
      <p:pic>
        <p:nvPicPr>
          <p:cNvPr id="4" name="Content Placeholder 3"/>
          <p:cNvPicPr>
            <a:picLocks noGrp="1" noChangeAspect="1"/>
          </p:cNvPicPr>
          <p:nvPr>
            <p:ph sz="half" idx="1"/>
          </p:nvPr>
        </p:nvPicPr>
        <p:blipFill>
          <a:blip r:embed="rId2"/>
          <a:stretch>
            <a:fillRect/>
          </a:stretch>
        </p:blipFill>
        <p:spPr>
          <a:xfrm>
            <a:off x="1600199" y="1041399"/>
            <a:ext cx="5948223" cy="5314951"/>
          </a:xfrm>
          <a:prstGeom prst="rect">
            <a:avLst/>
          </a:prstGeom>
        </p:spPr>
      </p:pic>
    </p:spTree>
    <p:extLst>
      <p:ext uri="{BB962C8B-B14F-4D97-AF65-F5344CB8AC3E}">
        <p14:creationId xmlns:p14="http://schemas.microsoft.com/office/powerpoint/2010/main" val="2755645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Outil de comparaison de comptes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32</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600199" y="1040400"/>
            <a:ext cx="5947200" cy="5226051"/>
          </a:xfrm>
        </p:spPr>
      </p:pic>
    </p:spTree>
    <p:extLst>
      <p:ext uri="{BB962C8B-B14F-4D97-AF65-F5344CB8AC3E}">
        <p14:creationId xmlns:p14="http://schemas.microsoft.com/office/powerpoint/2010/main" val="19131040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21168" y="1036948"/>
            <a:ext cx="5206665" cy="5448693"/>
          </a:xfrm>
        </p:spPr>
      </p:pic>
      <p:sp>
        <p:nvSpPr>
          <p:cNvPr id="2" name="Title 1"/>
          <p:cNvSpPr>
            <a:spLocks noGrp="1"/>
          </p:cNvSpPr>
          <p:nvPr>
            <p:ph type="title"/>
          </p:nvPr>
        </p:nvSpPr>
        <p:spPr/>
        <p:txBody>
          <a:bodyPr/>
          <a:lstStyle/>
          <a:p>
            <a:r>
              <a:rPr lang="en-US" dirty="0" smtClean="0"/>
              <a:t>Account Comparison Tool</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33</a:t>
            </a:fld>
            <a:endParaRPr lang="en-US" dirty="0"/>
          </a:p>
        </p:txBody>
      </p:sp>
    </p:spTree>
    <p:extLst>
      <p:ext uri="{BB962C8B-B14F-4D97-AF65-F5344CB8AC3E}">
        <p14:creationId xmlns:p14="http://schemas.microsoft.com/office/powerpoint/2010/main" val="2962297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Outil de comparaison de comptes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34</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922400" y="1036800"/>
            <a:ext cx="5205600" cy="5450400"/>
          </a:xfrm>
        </p:spPr>
      </p:pic>
    </p:spTree>
    <p:extLst>
      <p:ext uri="{BB962C8B-B14F-4D97-AF65-F5344CB8AC3E}">
        <p14:creationId xmlns:p14="http://schemas.microsoft.com/office/powerpoint/2010/main" val="198644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Comparison Tool</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35</a:t>
            </a:fld>
            <a:endParaRPr lang="en-US"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68500" y="1108039"/>
            <a:ext cx="4987837" cy="5372173"/>
          </a:xfrm>
        </p:spPr>
      </p:pic>
    </p:spTree>
    <p:extLst>
      <p:ext uri="{BB962C8B-B14F-4D97-AF65-F5344CB8AC3E}">
        <p14:creationId xmlns:p14="http://schemas.microsoft.com/office/powerpoint/2010/main" val="2669961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dirty="0"/>
              <a:t>Outil de comparaison de cartes </a:t>
            </a:r>
            <a:r>
              <a:rPr lang="fr-FR" sz="3600" dirty="0" smtClean="0"/>
              <a:t>de crédit</a:t>
            </a:r>
            <a:endParaRPr lang="en-CA" sz="36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36</a:t>
            </a:fld>
            <a:endParaRPr lang="en-US" dirty="0"/>
          </a:p>
        </p:txBody>
      </p:sp>
      <p:pic>
        <p:nvPicPr>
          <p:cNvPr id="4" name="Content Placeholder 3"/>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969200" y="1108800"/>
            <a:ext cx="4989600" cy="5371200"/>
          </a:xfrm>
        </p:spPr>
      </p:pic>
    </p:spTree>
    <p:extLst>
      <p:ext uri="{BB962C8B-B14F-4D97-AF65-F5344CB8AC3E}">
        <p14:creationId xmlns:p14="http://schemas.microsoft.com/office/powerpoint/2010/main" val="5889536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Comparison Tool</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37</a:t>
            </a:fld>
            <a:endParaRPr lang="en-US" dirty="0"/>
          </a:p>
        </p:txBody>
      </p:sp>
      <p:pic>
        <p:nvPicPr>
          <p:cNvPr id="4" name="Content Placeholder 3"/>
          <p:cNvPicPr>
            <a:picLocks noGrp="1" noChangeAspect="1"/>
          </p:cNvPicPr>
          <p:nvPr>
            <p:ph sz="half" idx="1"/>
          </p:nvPr>
        </p:nvPicPr>
        <p:blipFill>
          <a:blip r:embed="rId2"/>
          <a:stretch>
            <a:fillRect/>
          </a:stretch>
        </p:blipFill>
        <p:spPr>
          <a:xfrm>
            <a:off x="1689099" y="1079500"/>
            <a:ext cx="5676901" cy="5287810"/>
          </a:xfrm>
          <a:prstGeom prst="rect">
            <a:avLst/>
          </a:prstGeom>
        </p:spPr>
      </p:pic>
    </p:spTree>
    <p:extLst>
      <p:ext uri="{BB962C8B-B14F-4D97-AF65-F5344CB8AC3E}">
        <p14:creationId xmlns:p14="http://schemas.microsoft.com/office/powerpoint/2010/main" val="1172190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dirty="0"/>
              <a:t>Outil de comparaison de cartes de </a:t>
            </a:r>
            <a:r>
              <a:rPr lang="fr-FR" sz="3600" dirty="0" smtClean="0"/>
              <a:t>crédit</a:t>
            </a:r>
            <a:endParaRPr lang="en-CA" sz="36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38</a:t>
            </a:fld>
            <a:endParaRPr lang="en-US" dirty="0"/>
          </a:p>
        </p:txBody>
      </p:sp>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88400" y="1080000"/>
            <a:ext cx="5677200" cy="5141387"/>
          </a:xfrm>
        </p:spPr>
      </p:pic>
    </p:spTree>
    <p:extLst>
      <p:ext uri="{BB962C8B-B14F-4D97-AF65-F5344CB8AC3E}">
        <p14:creationId xmlns:p14="http://schemas.microsoft.com/office/powerpoint/2010/main" val="39803823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Payment Calculator</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39</a:t>
            </a:fld>
            <a:endParaRPr lang="en-US" dirty="0"/>
          </a:p>
        </p:txBody>
      </p:sp>
      <p:pic>
        <p:nvPicPr>
          <p:cNvPr id="6" name="Picture 5"/>
          <p:cNvPicPr>
            <a:picLocks noChangeAspect="1"/>
          </p:cNvPicPr>
          <p:nvPr/>
        </p:nvPicPr>
        <p:blipFill>
          <a:blip r:embed="rId2"/>
          <a:stretch>
            <a:fillRect/>
          </a:stretch>
        </p:blipFill>
        <p:spPr>
          <a:xfrm>
            <a:off x="972721" y="1339813"/>
            <a:ext cx="7017036" cy="4996257"/>
          </a:xfrm>
          <a:prstGeom prst="rect">
            <a:avLst/>
          </a:prstGeom>
        </p:spPr>
      </p:pic>
    </p:spTree>
    <p:extLst>
      <p:ext uri="{BB962C8B-B14F-4D97-AF65-F5344CB8AC3E}">
        <p14:creationId xmlns:p14="http://schemas.microsoft.com/office/powerpoint/2010/main" val="1636420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L’ACFC – Qui sommes-nous?</a:t>
            </a:r>
            <a:endParaRPr lang="fr-CA" dirty="0"/>
          </a:p>
        </p:txBody>
      </p:sp>
      <p:sp>
        <p:nvSpPr>
          <p:cNvPr id="3" name="Content Placeholder 2"/>
          <p:cNvSpPr>
            <a:spLocks noGrp="1"/>
          </p:cNvSpPr>
          <p:nvPr>
            <p:ph idx="1"/>
          </p:nvPr>
        </p:nvSpPr>
        <p:spPr/>
        <p:txBody>
          <a:bodyPr/>
          <a:lstStyle/>
          <a:p>
            <a:r>
              <a:rPr lang="fr-CA" sz="2800" dirty="0" smtClean="0"/>
              <a:t>Agence gouvernementale fondée en 2001</a:t>
            </a:r>
          </a:p>
          <a:p>
            <a:r>
              <a:rPr lang="fr-CA" sz="2800" dirty="0" smtClean="0"/>
              <a:t>Veiller à ce que les IFF respectent les mesures de protection des consommateurs</a:t>
            </a:r>
          </a:p>
          <a:p>
            <a:r>
              <a:rPr lang="fr-CA" sz="2800" dirty="0" smtClean="0"/>
              <a:t>Promouvoir l’éducation des consommateurs</a:t>
            </a:r>
          </a:p>
          <a:p>
            <a:r>
              <a:rPr lang="fr-CA" sz="2800" dirty="0" smtClean="0"/>
              <a:t>Faire connaître les droits et les responsabilités</a:t>
            </a:r>
          </a:p>
          <a:p>
            <a:r>
              <a:rPr lang="fr-CA" sz="2800" dirty="0" smtClean="0"/>
              <a:t>Renforcer la </a:t>
            </a:r>
            <a:r>
              <a:rPr lang="fr-CA" sz="2800" dirty="0" err="1" smtClean="0"/>
              <a:t>littératie</a:t>
            </a:r>
            <a:r>
              <a:rPr lang="fr-CA" sz="2800" dirty="0" smtClean="0"/>
              <a:t> financière des Canadiens</a:t>
            </a:r>
          </a:p>
          <a:p>
            <a:r>
              <a:rPr lang="fr-CA" sz="2800" dirty="0" smtClean="0"/>
              <a:t>Permettre aux gens de prendre des décisions financières éclairées</a:t>
            </a:r>
            <a:endParaRPr lang="fr-CA" sz="2800" dirty="0"/>
          </a:p>
        </p:txBody>
      </p:sp>
      <p:sp>
        <p:nvSpPr>
          <p:cNvPr id="4" name="Slide Number Placeholder 3"/>
          <p:cNvSpPr>
            <a:spLocks noGrp="1"/>
          </p:cNvSpPr>
          <p:nvPr>
            <p:ph type="sldNum" sz="quarter" idx="12"/>
          </p:nvPr>
        </p:nvSpPr>
        <p:spPr/>
        <p:txBody>
          <a:bodyPr/>
          <a:lstStyle/>
          <a:p>
            <a:fld id="{D65BB0C9-F2FE-1342-A963-C47AC6443F06}" type="slidenum">
              <a:rPr lang="fr-CA" smtClean="0"/>
              <a:pPr/>
              <a:t>4</a:t>
            </a:fld>
            <a:endParaRPr lang="fr-CA" dirty="0"/>
          </a:p>
        </p:txBody>
      </p:sp>
    </p:spTree>
    <p:extLst>
      <p:ext uri="{BB962C8B-B14F-4D97-AF65-F5344CB8AC3E}">
        <p14:creationId xmlns:p14="http://schemas.microsoft.com/office/powerpoint/2010/main" val="1286133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Calculatrice de paiements de carte de crédit</a:t>
            </a:r>
            <a:endParaRPr lang="en-US" sz="32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40</a:t>
            </a:fld>
            <a:endParaRPr lang="en-US" dirty="0"/>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972000" y="1339200"/>
            <a:ext cx="7016400" cy="4996800"/>
          </a:xfrm>
          <a:prstGeom prst="rect">
            <a:avLst/>
          </a:prstGeom>
        </p:spPr>
      </p:pic>
    </p:spTree>
    <p:extLst>
      <p:ext uri="{BB962C8B-B14F-4D97-AF65-F5344CB8AC3E}">
        <p14:creationId xmlns:p14="http://schemas.microsoft.com/office/powerpoint/2010/main" val="23594634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Card Payment Calculator</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41</a:t>
            </a:fld>
            <a:endParaRPr lang="en-US" dirty="0"/>
          </a:p>
        </p:txBody>
      </p:sp>
      <p:pic>
        <p:nvPicPr>
          <p:cNvPr id="3" name="Picture 2"/>
          <p:cNvPicPr>
            <a:picLocks noChangeAspect="1"/>
          </p:cNvPicPr>
          <p:nvPr/>
        </p:nvPicPr>
        <p:blipFill>
          <a:blip r:embed="rId2"/>
          <a:stretch>
            <a:fillRect/>
          </a:stretch>
        </p:blipFill>
        <p:spPr>
          <a:xfrm>
            <a:off x="280987" y="1533525"/>
            <a:ext cx="8582025" cy="3790950"/>
          </a:xfrm>
          <a:prstGeom prst="rect">
            <a:avLst/>
          </a:prstGeom>
        </p:spPr>
      </p:pic>
    </p:spTree>
    <p:extLst>
      <p:ext uri="{BB962C8B-B14F-4D97-AF65-F5344CB8AC3E}">
        <p14:creationId xmlns:p14="http://schemas.microsoft.com/office/powerpoint/2010/main" val="4025000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Calculatrice de paiements de carte de crédit</a:t>
            </a:r>
            <a:endParaRPr lang="en-US" sz="32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42</a:t>
            </a:fld>
            <a:endParaRPr lang="en-US" dirty="0"/>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280800" y="1533600"/>
            <a:ext cx="8582400" cy="3790800"/>
          </a:xfrm>
          <a:prstGeom prst="rect">
            <a:avLst/>
          </a:prstGeom>
        </p:spPr>
      </p:pic>
    </p:spTree>
    <p:extLst>
      <p:ext uri="{BB962C8B-B14F-4D97-AF65-F5344CB8AC3E}">
        <p14:creationId xmlns:p14="http://schemas.microsoft.com/office/powerpoint/2010/main" val="5897336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educational content</a:t>
            </a:r>
            <a:endParaRPr lang="en-US" dirty="0"/>
          </a:p>
        </p:txBody>
      </p:sp>
      <p:sp>
        <p:nvSpPr>
          <p:cNvPr id="3" name="Content Placeholder 2"/>
          <p:cNvSpPr>
            <a:spLocks noGrp="1"/>
          </p:cNvSpPr>
          <p:nvPr>
            <p:ph sz="half" idx="1"/>
          </p:nvPr>
        </p:nvSpPr>
        <p:spPr>
          <a:xfrm>
            <a:off x="457200" y="1752600"/>
            <a:ext cx="7622498" cy="4525963"/>
          </a:xfrm>
        </p:spPr>
        <p:txBody>
          <a:bodyPr/>
          <a:lstStyle/>
          <a:p>
            <a:pPr lvl="1"/>
            <a:r>
              <a:rPr lang="en-US" dirty="0" smtClean="0"/>
              <a:t>Managing your money</a:t>
            </a:r>
          </a:p>
          <a:p>
            <a:pPr lvl="1"/>
            <a:endParaRPr lang="en-US" dirty="0" smtClean="0"/>
          </a:p>
          <a:p>
            <a:pPr lvl="1"/>
            <a:r>
              <a:rPr lang="en-US" dirty="0" smtClean="0"/>
              <a:t>Renting your first apartment</a:t>
            </a:r>
          </a:p>
          <a:p>
            <a:pPr lvl="1"/>
            <a:endParaRPr lang="en-US" dirty="0" smtClean="0"/>
          </a:p>
          <a:p>
            <a:pPr lvl="1"/>
            <a:r>
              <a:rPr lang="en-US" dirty="0" smtClean="0"/>
              <a:t>Debt and borrowing</a:t>
            </a:r>
          </a:p>
          <a:p>
            <a:pPr lvl="1"/>
            <a:endParaRPr lang="en-US" dirty="0" smtClean="0"/>
          </a:p>
          <a:p>
            <a:pPr lvl="1"/>
            <a:r>
              <a:rPr lang="en-US" dirty="0" smtClean="0"/>
              <a:t>Education funding</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43</a:t>
            </a:fld>
            <a:endParaRPr lang="en-US" dirty="0"/>
          </a:p>
        </p:txBody>
      </p:sp>
    </p:spTree>
    <p:extLst>
      <p:ext uri="{BB962C8B-B14F-4D97-AF65-F5344CB8AC3E}">
        <p14:creationId xmlns:p14="http://schemas.microsoft.com/office/powerpoint/2010/main" val="641241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Contenu</a:t>
            </a:r>
            <a:r>
              <a:rPr lang="en-US" dirty="0" smtClean="0"/>
              <a:t> </a:t>
            </a:r>
            <a:r>
              <a:rPr lang="en-US" dirty="0" err="1" smtClean="0"/>
              <a:t>éducatif</a:t>
            </a:r>
            <a:r>
              <a:rPr lang="en-US" dirty="0" smtClean="0"/>
              <a:t> </a:t>
            </a:r>
            <a:r>
              <a:rPr lang="en-US" dirty="0" err="1" smtClean="0"/>
              <a:t>en</a:t>
            </a:r>
            <a:r>
              <a:rPr lang="en-US" dirty="0" smtClean="0"/>
              <a:t> </a:t>
            </a:r>
            <a:r>
              <a:rPr lang="en-US" dirty="0" err="1" smtClean="0"/>
              <a:t>ligne</a:t>
            </a:r>
            <a:endParaRPr lang="en-US" dirty="0"/>
          </a:p>
        </p:txBody>
      </p:sp>
      <p:sp>
        <p:nvSpPr>
          <p:cNvPr id="3" name="Content Placeholder 2"/>
          <p:cNvSpPr>
            <a:spLocks noGrp="1"/>
          </p:cNvSpPr>
          <p:nvPr>
            <p:ph sz="half" idx="1"/>
          </p:nvPr>
        </p:nvSpPr>
        <p:spPr>
          <a:xfrm>
            <a:off x="457200" y="1752600"/>
            <a:ext cx="7622498" cy="4525963"/>
          </a:xfrm>
        </p:spPr>
        <p:txBody>
          <a:bodyPr/>
          <a:lstStyle/>
          <a:p>
            <a:pPr lvl="1"/>
            <a:r>
              <a:rPr lang="en-US" dirty="0" err="1"/>
              <a:t>Gérer</a:t>
            </a:r>
            <a:r>
              <a:rPr lang="en-US" dirty="0"/>
              <a:t> </a:t>
            </a:r>
            <a:r>
              <a:rPr lang="en-US" dirty="0" err="1"/>
              <a:t>votre</a:t>
            </a:r>
            <a:r>
              <a:rPr lang="en-US" dirty="0"/>
              <a:t> </a:t>
            </a:r>
            <a:r>
              <a:rPr lang="en-US" dirty="0" smtClean="0"/>
              <a:t>argent</a:t>
            </a:r>
            <a:br>
              <a:rPr lang="en-US" dirty="0" smtClean="0"/>
            </a:br>
            <a:endParaRPr lang="en-US" dirty="0" smtClean="0"/>
          </a:p>
          <a:p>
            <a:pPr lvl="1"/>
            <a:r>
              <a:rPr lang="en-US" dirty="0" err="1"/>
              <a:t>Louer</a:t>
            </a:r>
            <a:r>
              <a:rPr lang="en-US" dirty="0"/>
              <a:t> </a:t>
            </a:r>
            <a:r>
              <a:rPr lang="en-US" dirty="0" err="1"/>
              <a:t>votre</a:t>
            </a:r>
            <a:r>
              <a:rPr lang="en-US" dirty="0"/>
              <a:t> premier </a:t>
            </a:r>
            <a:r>
              <a:rPr lang="en-US" dirty="0" err="1" smtClean="0"/>
              <a:t>appartement</a:t>
            </a:r>
            <a:r>
              <a:rPr lang="en-US" dirty="0" smtClean="0"/>
              <a:t/>
            </a:r>
            <a:br>
              <a:rPr lang="en-US" dirty="0" smtClean="0"/>
            </a:br>
            <a:endParaRPr lang="en-US" dirty="0" smtClean="0"/>
          </a:p>
          <a:p>
            <a:pPr lvl="1"/>
            <a:r>
              <a:rPr lang="en-US" dirty="0" err="1"/>
              <a:t>Dettes</a:t>
            </a:r>
            <a:r>
              <a:rPr lang="en-US" dirty="0"/>
              <a:t> et </a:t>
            </a:r>
            <a:r>
              <a:rPr lang="en-US" dirty="0" err="1" smtClean="0"/>
              <a:t>emprunts</a:t>
            </a:r>
            <a:r>
              <a:rPr lang="en-US" dirty="0" smtClean="0"/>
              <a:t/>
            </a:r>
            <a:br>
              <a:rPr lang="en-US" dirty="0" smtClean="0"/>
            </a:br>
            <a:endParaRPr lang="en-US" dirty="0" smtClean="0"/>
          </a:p>
          <a:p>
            <a:pPr lvl="1"/>
            <a:r>
              <a:rPr lang="en-US" dirty="0" err="1"/>
              <a:t>Financement</a:t>
            </a:r>
            <a:r>
              <a:rPr lang="en-US" dirty="0"/>
              <a:t> des </a:t>
            </a:r>
            <a:r>
              <a:rPr lang="en-US" dirty="0" err="1"/>
              <a:t>études</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44</a:t>
            </a:fld>
            <a:endParaRPr lang="en-US" dirty="0"/>
          </a:p>
        </p:txBody>
      </p:sp>
    </p:spTree>
    <p:extLst>
      <p:ext uri="{BB962C8B-B14F-4D97-AF65-F5344CB8AC3E}">
        <p14:creationId xmlns:p14="http://schemas.microsoft.com/office/powerpoint/2010/main" val="3086470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your money</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45</a:t>
            </a:fld>
            <a:endParaRPr lang="en-US" dirty="0"/>
          </a:p>
        </p:txBody>
      </p:sp>
      <p:pic>
        <p:nvPicPr>
          <p:cNvPr id="4" name="Content Placeholder 3"/>
          <p:cNvPicPr>
            <a:picLocks noGrp="1" noChangeAspect="1"/>
          </p:cNvPicPr>
          <p:nvPr>
            <p:ph sz="half" idx="1"/>
          </p:nvPr>
        </p:nvPicPr>
        <p:blipFill>
          <a:blip r:embed="rId2"/>
          <a:stretch>
            <a:fillRect/>
          </a:stretch>
        </p:blipFill>
        <p:spPr>
          <a:xfrm>
            <a:off x="1172939" y="1406320"/>
            <a:ext cx="6798121" cy="4592690"/>
          </a:xfrm>
          <a:prstGeom prst="rect">
            <a:avLst/>
          </a:prstGeom>
        </p:spPr>
      </p:pic>
    </p:spTree>
    <p:extLst>
      <p:ext uri="{BB962C8B-B14F-4D97-AF65-F5344CB8AC3E}">
        <p14:creationId xmlns:p14="http://schemas.microsoft.com/office/powerpoint/2010/main" val="1117293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Gérer</a:t>
            </a:r>
            <a:r>
              <a:rPr lang="en-US" dirty="0"/>
              <a:t> </a:t>
            </a:r>
            <a:r>
              <a:rPr lang="en-US" dirty="0" err="1"/>
              <a:t>votre</a:t>
            </a:r>
            <a:r>
              <a:rPr lang="en-US" dirty="0"/>
              <a:t> argent</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46</a:t>
            </a:fld>
            <a:endParaRPr lang="en-US" dirty="0"/>
          </a:p>
        </p:txBody>
      </p:sp>
      <p:pic>
        <p:nvPicPr>
          <p:cNvPr id="4" name="Content Placeholder 3"/>
          <p:cNvPicPr>
            <a:picLocks noGrp="1"/>
          </p:cNvPicPr>
          <p:nvPr>
            <p:ph sz="half" idx="1"/>
          </p:nvPr>
        </p:nvPicPr>
        <p:blipFill>
          <a:blip r:embed="rId2"/>
          <a:stretch>
            <a:fillRect/>
          </a:stretch>
        </p:blipFill>
        <p:spPr>
          <a:xfrm>
            <a:off x="1173600" y="1407600"/>
            <a:ext cx="6796800" cy="4593600"/>
          </a:xfrm>
          <a:prstGeom prst="rect">
            <a:avLst/>
          </a:prstGeom>
        </p:spPr>
      </p:pic>
    </p:spTree>
    <p:extLst>
      <p:ext uri="{BB962C8B-B14F-4D97-AF65-F5344CB8AC3E}">
        <p14:creationId xmlns:p14="http://schemas.microsoft.com/office/powerpoint/2010/main" val="32506280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Renting your first apartment</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47</a:t>
            </a:fld>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0380" y="1097723"/>
            <a:ext cx="7518662" cy="5213287"/>
          </a:xfrm>
        </p:spPr>
      </p:pic>
    </p:spTree>
    <p:extLst>
      <p:ext uri="{BB962C8B-B14F-4D97-AF65-F5344CB8AC3E}">
        <p14:creationId xmlns:p14="http://schemas.microsoft.com/office/powerpoint/2010/main" val="6806540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Louer</a:t>
            </a:r>
            <a:r>
              <a:rPr lang="en-US" dirty="0"/>
              <a:t> </a:t>
            </a:r>
            <a:r>
              <a:rPr lang="en-US" dirty="0" err="1"/>
              <a:t>votre</a:t>
            </a:r>
            <a:r>
              <a:rPr lang="en-US" dirty="0"/>
              <a:t> premier </a:t>
            </a:r>
            <a:r>
              <a:rPr lang="en-US" dirty="0" err="1"/>
              <a:t>appartement</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48</a:t>
            </a:fld>
            <a:endParaRPr lang="en-US" dirty="0"/>
          </a:p>
        </p:txBody>
      </p:sp>
      <p:pic>
        <p:nvPicPr>
          <p:cNvPr id="4" name="Content Placeholder 3"/>
          <p:cNvPicPr>
            <a:picLocks noGrp="1"/>
          </p:cNvPicPr>
          <p:nvPr>
            <p:ph sz="half" idx="1"/>
          </p:nvPr>
        </p:nvPicPr>
        <p:blipFill>
          <a:blip r:embed="rId2"/>
          <a:stretch>
            <a:fillRect/>
          </a:stretch>
        </p:blipFill>
        <p:spPr>
          <a:xfrm>
            <a:off x="820800" y="1098000"/>
            <a:ext cx="7520400" cy="5212800"/>
          </a:xfrm>
          <a:prstGeom prst="rect">
            <a:avLst/>
          </a:prstGeom>
        </p:spPr>
      </p:pic>
    </p:spTree>
    <p:extLst>
      <p:ext uri="{BB962C8B-B14F-4D97-AF65-F5344CB8AC3E}">
        <p14:creationId xmlns:p14="http://schemas.microsoft.com/office/powerpoint/2010/main" val="3426132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and borrowing</a:t>
            </a:r>
            <a:endParaRPr lang="en-CA" dirty="0"/>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464911" y="1407600"/>
            <a:ext cx="8229600" cy="4593600"/>
          </a:xfrm>
        </p:spPr>
      </p:pic>
      <p:sp>
        <p:nvSpPr>
          <p:cNvPr id="5" name="Slide Number Placeholder 4"/>
          <p:cNvSpPr>
            <a:spLocks noGrp="1"/>
          </p:cNvSpPr>
          <p:nvPr>
            <p:ph type="sldNum" sz="quarter" idx="12"/>
          </p:nvPr>
        </p:nvSpPr>
        <p:spPr/>
        <p:txBody>
          <a:bodyPr/>
          <a:lstStyle/>
          <a:p>
            <a:fld id="{D65BB0C9-F2FE-1342-A963-C47AC6443F06}" type="slidenum">
              <a:rPr lang="en-US" smtClean="0"/>
              <a:pPr/>
              <a:t>49</a:t>
            </a:fld>
            <a:endParaRPr lang="en-US" dirty="0"/>
          </a:p>
        </p:txBody>
      </p:sp>
    </p:spTree>
    <p:extLst>
      <p:ext uri="{BB962C8B-B14F-4D97-AF65-F5344CB8AC3E}">
        <p14:creationId xmlns:p14="http://schemas.microsoft.com/office/powerpoint/2010/main" val="700340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Educational tools and resources</a:t>
            </a:r>
            <a:endParaRPr lang="en-CA" dirty="0"/>
          </a:p>
        </p:txBody>
      </p:sp>
      <p:sp>
        <p:nvSpPr>
          <p:cNvPr id="3" name="Content Placeholder 2"/>
          <p:cNvSpPr>
            <a:spLocks noGrp="1"/>
          </p:cNvSpPr>
          <p:nvPr>
            <p:ph idx="1"/>
          </p:nvPr>
        </p:nvSpPr>
        <p:spPr/>
        <p:txBody>
          <a:bodyPr/>
          <a:lstStyle/>
          <a:p>
            <a:r>
              <a:rPr lang="en-CA" dirty="0" smtClean="0"/>
              <a:t>Services and information</a:t>
            </a:r>
          </a:p>
          <a:p>
            <a:endParaRPr lang="en-CA" dirty="0" smtClean="0"/>
          </a:p>
          <a:p>
            <a:r>
              <a:rPr lang="en-CA" dirty="0" smtClean="0"/>
              <a:t>Free online tools and calculators</a:t>
            </a:r>
          </a:p>
          <a:p>
            <a:endParaRPr lang="en-CA" dirty="0" smtClean="0"/>
          </a:p>
          <a:p>
            <a:r>
              <a:rPr lang="en-CA" dirty="0" smtClean="0"/>
              <a:t>Educational programs</a:t>
            </a:r>
            <a:endParaRPr lang="en-CA" dirty="0"/>
          </a:p>
        </p:txBody>
      </p:sp>
      <p:sp>
        <p:nvSpPr>
          <p:cNvPr id="4" name="Slide Number Placeholder 3"/>
          <p:cNvSpPr>
            <a:spLocks noGrp="1"/>
          </p:cNvSpPr>
          <p:nvPr>
            <p:ph type="sldNum" sz="quarter" idx="12"/>
          </p:nvPr>
        </p:nvSpPr>
        <p:spPr/>
        <p:txBody>
          <a:bodyPr/>
          <a:lstStyle/>
          <a:p>
            <a:fld id="{D65BB0C9-F2FE-1342-A963-C47AC6443F06}" type="slidenum">
              <a:rPr lang="en-US" smtClean="0"/>
              <a:pPr/>
              <a:t>5</a:t>
            </a:fld>
            <a:endParaRPr lang="en-US" dirty="0"/>
          </a:p>
        </p:txBody>
      </p:sp>
    </p:spTree>
    <p:extLst>
      <p:ext uri="{BB962C8B-B14F-4D97-AF65-F5344CB8AC3E}">
        <p14:creationId xmlns:p14="http://schemas.microsoft.com/office/powerpoint/2010/main" val="29874570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Dettes</a:t>
            </a:r>
            <a:r>
              <a:rPr lang="en-US" dirty="0"/>
              <a:t> et </a:t>
            </a:r>
            <a:r>
              <a:rPr lang="en-US" dirty="0" err="1"/>
              <a:t>emprunts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50</a:t>
            </a:fld>
            <a:endParaRPr lang="en-US" dirty="0"/>
          </a:p>
        </p:txBody>
      </p:sp>
      <p:pic>
        <p:nvPicPr>
          <p:cNvPr id="4" name="Content Placeholder 3"/>
          <p:cNvPicPr>
            <a:picLocks noGrp="1" noChangeAspect="1"/>
          </p:cNvPicPr>
          <p:nvPr>
            <p:ph sz="half" idx="1"/>
          </p:nvPr>
        </p:nvPicPr>
        <p:blipFill>
          <a:blip r:embed="rId2"/>
          <a:stretch>
            <a:fillRect/>
          </a:stretch>
        </p:blipFill>
        <p:spPr>
          <a:xfrm>
            <a:off x="464400" y="1407600"/>
            <a:ext cx="8229600" cy="4658526"/>
          </a:xfrm>
          <a:prstGeom prst="rect">
            <a:avLst/>
          </a:prstGeom>
        </p:spPr>
      </p:pic>
    </p:spTree>
    <p:extLst>
      <p:ext uri="{BB962C8B-B14F-4D97-AF65-F5344CB8AC3E}">
        <p14:creationId xmlns:p14="http://schemas.microsoft.com/office/powerpoint/2010/main" val="23927149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funding</a:t>
            </a:r>
            <a:endParaRPr lang="en-CA"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4681" y="1578270"/>
            <a:ext cx="8030059" cy="4284566"/>
          </a:xfrm>
        </p:spPr>
      </p:pic>
      <p:sp>
        <p:nvSpPr>
          <p:cNvPr id="5" name="Slide Number Placeholder 4"/>
          <p:cNvSpPr>
            <a:spLocks noGrp="1"/>
          </p:cNvSpPr>
          <p:nvPr>
            <p:ph type="sldNum" sz="quarter" idx="12"/>
          </p:nvPr>
        </p:nvSpPr>
        <p:spPr/>
        <p:txBody>
          <a:bodyPr/>
          <a:lstStyle/>
          <a:p>
            <a:fld id="{D65BB0C9-F2FE-1342-A963-C47AC6443F06}" type="slidenum">
              <a:rPr lang="en-US" smtClean="0"/>
              <a:pPr/>
              <a:t>51</a:t>
            </a:fld>
            <a:endParaRPr lang="en-US" dirty="0"/>
          </a:p>
        </p:txBody>
      </p:sp>
    </p:spTree>
    <p:extLst>
      <p:ext uri="{BB962C8B-B14F-4D97-AF65-F5344CB8AC3E}">
        <p14:creationId xmlns:p14="http://schemas.microsoft.com/office/powerpoint/2010/main" val="393093660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Financement</a:t>
            </a:r>
            <a:r>
              <a:rPr lang="en-US" dirty="0"/>
              <a:t> des </a:t>
            </a:r>
            <a:r>
              <a:rPr lang="en-US" dirty="0" err="1"/>
              <a:t>études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52</a:t>
            </a:fld>
            <a:endParaRPr lang="en-US" dirty="0"/>
          </a:p>
        </p:txBody>
      </p:sp>
      <p:pic>
        <p:nvPicPr>
          <p:cNvPr id="4" name="Content Placeholder 3"/>
          <p:cNvPicPr>
            <a:picLocks noGrp="1"/>
          </p:cNvPicPr>
          <p:nvPr>
            <p:ph sz="half" idx="1"/>
          </p:nvPr>
        </p:nvPicPr>
        <p:blipFill>
          <a:blip r:embed="rId2"/>
          <a:stretch>
            <a:fillRect/>
          </a:stretch>
        </p:blipFill>
        <p:spPr>
          <a:xfrm>
            <a:off x="565200" y="1576800"/>
            <a:ext cx="8031600" cy="4284000"/>
          </a:xfrm>
          <a:prstGeom prst="rect">
            <a:avLst/>
          </a:prstGeom>
        </p:spPr>
      </p:pic>
    </p:spTree>
    <p:extLst>
      <p:ext uri="{BB962C8B-B14F-4D97-AF65-F5344CB8AC3E}">
        <p14:creationId xmlns:p14="http://schemas.microsoft.com/office/powerpoint/2010/main" val="16309142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Financial Literacy Database</a:t>
            </a:r>
            <a:endParaRPr lang="en-CA" dirty="0"/>
          </a:p>
        </p:txBody>
      </p:sp>
      <p:sp>
        <p:nvSpPr>
          <p:cNvPr id="3" name="Content Placeholder 2"/>
          <p:cNvSpPr>
            <a:spLocks noGrp="1"/>
          </p:cNvSpPr>
          <p:nvPr>
            <p:ph sz="half" idx="1"/>
          </p:nvPr>
        </p:nvSpPr>
        <p:spPr>
          <a:xfrm>
            <a:off x="457200" y="1752600"/>
            <a:ext cx="7772400" cy="4525963"/>
          </a:xfrm>
        </p:spPr>
        <p:txBody>
          <a:bodyPr/>
          <a:lstStyle/>
          <a:p>
            <a:r>
              <a:rPr lang="en-US" dirty="0" smtClean="0"/>
              <a:t>One-stop shop for financial literacy resources, events, programs, etc.</a:t>
            </a:r>
          </a:p>
          <a:p>
            <a:endParaRPr lang="en-US" dirty="0" smtClean="0"/>
          </a:p>
          <a:p>
            <a:r>
              <a:rPr lang="en-US" smtClean="0"/>
              <a:t>Currently 1,300</a:t>
            </a:r>
            <a:r>
              <a:rPr lang="en-US" dirty="0" smtClean="0"/>
              <a:t>+ resources from 170+ organizations</a:t>
            </a:r>
          </a:p>
          <a:p>
            <a:endParaRPr lang="en-US" dirty="0" smtClean="0"/>
          </a:p>
          <a:p>
            <a:r>
              <a:rPr lang="en-US" dirty="0" smtClean="0"/>
              <a:t>Resources for students and youth</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53</a:t>
            </a:fld>
            <a:endParaRPr lang="en-US" dirty="0"/>
          </a:p>
        </p:txBody>
      </p:sp>
    </p:spTree>
    <p:extLst>
      <p:ext uri="{BB962C8B-B14F-4D97-AF65-F5344CB8AC3E}">
        <p14:creationId xmlns:p14="http://schemas.microsoft.com/office/powerpoint/2010/main" val="26960455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Base de données canadienne sur la </a:t>
            </a:r>
            <a:r>
              <a:rPr lang="fr-FR" sz="2800" dirty="0" err="1"/>
              <a:t>littératie</a:t>
            </a:r>
            <a:r>
              <a:rPr lang="fr-FR" sz="2800" dirty="0"/>
              <a:t> financière</a:t>
            </a:r>
            <a:endParaRPr lang="en-CA" sz="2800" dirty="0"/>
          </a:p>
        </p:txBody>
      </p:sp>
      <p:sp>
        <p:nvSpPr>
          <p:cNvPr id="3" name="Content Placeholder 2"/>
          <p:cNvSpPr>
            <a:spLocks noGrp="1"/>
          </p:cNvSpPr>
          <p:nvPr>
            <p:ph sz="half" idx="1"/>
          </p:nvPr>
        </p:nvSpPr>
        <p:spPr>
          <a:xfrm>
            <a:off x="457200" y="1752600"/>
            <a:ext cx="7772400" cy="4525963"/>
          </a:xfrm>
        </p:spPr>
        <p:txBody>
          <a:bodyPr/>
          <a:lstStyle/>
          <a:p>
            <a:r>
              <a:rPr lang="en-US" dirty="0" err="1" smtClean="0"/>
              <a:t>Guichet</a:t>
            </a:r>
            <a:r>
              <a:rPr lang="en-US" dirty="0" smtClean="0"/>
              <a:t> unique pour les </a:t>
            </a:r>
            <a:r>
              <a:rPr lang="en-US" dirty="0" err="1" smtClean="0"/>
              <a:t>ressources</a:t>
            </a:r>
            <a:r>
              <a:rPr lang="en-US" dirty="0" smtClean="0"/>
              <a:t>, les </a:t>
            </a:r>
            <a:r>
              <a:rPr lang="en-US" dirty="0" err="1" smtClean="0"/>
              <a:t>événements</a:t>
            </a:r>
            <a:r>
              <a:rPr lang="en-US" dirty="0" smtClean="0"/>
              <a:t>, les </a:t>
            </a:r>
            <a:r>
              <a:rPr lang="en-US" dirty="0" err="1" smtClean="0"/>
              <a:t>programmes</a:t>
            </a:r>
            <a:r>
              <a:rPr lang="en-US" dirty="0" smtClean="0"/>
              <a:t>, etc., </a:t>
            </a:r>
            <a:r>
              <a:rPr lang="en-US" dirty="0" err="1" smtClean="0"/>
              <a:t>en</a:t>
            </a:r>
            <a:r>
              <a:rPr lang="en-US" dirty="0" smtClean="0"/>
              <a:t> </a:t>
            </a:r>
            <a:r>
              <a:rPr lang="en-US" dirty="0" err="1" smtClean="0"/>
              <a:t>matière</a:t>
            </a:r>
            <a:r>
              <a:rPr lang="en-US" dirty="0" smtClean="0"/>
              <a:t> de </a:t>
            </a:r>
            <a:r>
              <a:rPr lang="en-US" dirty="0" err="1" smtClean="0"/>
              <a:t>littératie</a:t>
            </a:r>
            <a:r>
              <a:rPr lang="en-US" dirty="0" smtClean="0"/>
              <a:t> </a:t>
            </a:r>
            <a:r>
              <a:rPr lang="en-US" dirty="0" err="1" smtClean="0"/>
              <a:t>financière</a:t>
            </a:r>
            <a:endParaRPr lang="en-US" dirty="0" smtClean="0"/>
          </a:p>
          <a:p>
            <a:endParaRPr lang="en-US" dirty="0" smtClean="0"/>
          </a:p>
          <a:p>
            <a:r>
              <a:rPr lang="en-US" dirty="0" smtClean="0"/>
              <a:t>À </a:t>
            </a:r>
            <a:r>
              <a:rPr lang="en-US" dirty="0" err="1" smtClean="0"/>
              <a:t>l’heure</a:t>
            </a:r>
            <a:r>
              <a:rPr lang="en-US" dirty="0" smtClean="0"/>
              <a:t> </a:t>
            </a:r>
            <a:r>
              <a:rPr lang="en-US" dirty="0" err="1" smtClean="0"/>
              <a:t>actuelle</a:t>
            </a:r>
            <a:r>
              <a:rPr lang="en-US" dirty="0" smtClean="0"/>
              <a:t>, plus de 1 300 </a:t>
            </a:r>
            <a:r>
              <a:rPr lang="en-US" dirty="0" err="1" smtClean="0"/>
              <a:t>ressources</a:t>
            </a:r>
            <a:r>
              <a:rPr lang="en-US" dirty="0" smtClean="0"/>
              <a:t> </a:t>
            </a:r>
            <a:r>
              <a:rPr lang="en-US" dirty="0" err="1" smtClean="0"/>
              <a:t>provenant</a:t>
            </a:r>
            <a:r>
              <a:rPr lang="en-US" dirty="0" smtClean="0"/>
              <a:t> de plus de 170 </a:t>
            </a:r>
            <a:r>
              <a:rPr lang="en-US" dirty="0" err="1" smtClean="0"/>
              <a:t>organismes</a:t>
            </a:r>
            <a:endParaRPr lang="en-US" dirty="0" smtClean="0"/>
          </a:p>
          <a:p>
            <a:endParaRPr lang="en-US" dirty="0" smtClean="0"/>
          </a:p>
          <a:p>
            <a:r>
              <a:rPr lang="en-US" dirty="0" err="1" smtClean="0"/>
              <a:t>Ressources</a:t>
            </a:r>
            <a:r>
              <a:rPr lang="en-US" dirty="0" smtClean="0"/>
              <a:t> pour les </a:t>
            </a:r>
            <a:r>
              <a:rPr lang="en-US" dirty="0" err="1" smtClean="0"/>
              <a:t>étudiants</a:t>
            </a:r>
            <a:r>
              <a:rPr lang="en-US" dirty="0" smtClean="0"/>
              <a:t> et les </a:t>
            </a:r>
            <a:r>
              <a:rPr lang="en-US" dirty="0" err="1" smtClean="0"/>
              <a:t>jeunes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54</a:t>
            </a:fld>
            <a:endParaRPr lang="en-US" dirty="0"/>
          </a:p>
        </p:txBody>
      </p:sp>
    </p:spTree>
    <p:extLst>
      <p:ext uri="{BB962C8B-B14F-4D97-AF65-F5344CB8AC3E}">
        <p14:creationId xmlns:p14="http://schemas.microsoft.com/office/powerpoint/2010/main" val="11089053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Financial Literacy Database</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55</a:t>
            </a:fld>
            <a:endParaRPr lang="en-US" dirty="0"/>
          </a:p>
        </p:txBody>
      </p:sp>
      <p:pic>
        <p:nvPicPr>
          <p:cNvPr id="7" name="Picture 6"/>
          <p:cNvPicPr>
            <a:picLocks noChangeAspect="1"/>
          </p:cNvPicPr>
          <p:nvPr/>
        </p:nvPicPr>
        <p:blipFill>
          <a:blip r:embed="rId2"/>
          <a:stretch>
            <a:fillRect/>
          </a:stretch>
        </p:blipFill>
        <p:spPr>
          <a:xfrm>
            <a:off x="4952994" y="1355360"/>
            <a:ext cx="2644076" cy="4670754"/>
          </a:xfrm>
          <a:prstGeom prst="rect">
            <a:avLst/>
          </a:prstGeom>
        </p:spPr>
      </p:pic>
      <p:pic>
        <p:nvPicPr>
          <p:cNvPr id="3" name="Picture 2"/>
          <p:cNvPicPr>
            <a:picLocks noChangeAspect="1"/>
          </p:cNvPicPr>
          <p:nvPr/>
        </p:nvPicPr>
        <p:blipFill>
          <a:blip r:embed="rId3"/>
          <a:stretch>
            <a:fillRect/>
          </a:stretch>
        </p:blipFill>
        <p:spPr>
          <a:xfrm>
            <a:off x="1452665" y="1355360"/>
            <a:ext cx="2819393" cy="4670754"/>
          </a:xfrm>
          <a:prstGeom prst="rect">
            <a:avLst/>
          </a:prstGeom>
        </p:spPr>
      </p:pic>
    </p:spTree>
    <p:extLst>
      <p:ext uri="{BB962C8B-B14F-4D97-AF65-F5344CB8AC3E}">
        <p14:creationId xmlns:p14="http://schemas.microsoft.com/office/powerpoint/2010/main" val="17113819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Base de données canadienne sur la </a:t>
            </a:r>
            <a:r>
              <a:rPr lang="fr-FR" sz="2800" dirty="0" err="1"/>
              <a:t>littératie</a:t>
            </a:r>
            <a:r>
              <a:rPr lang="fr-FR" sz="2800" dirty="0"/>
              <a:t> financière</a:t>
            </a:r>
            <a:endParaRPr lang="en-US" sz="28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56</a:t>
            </a:fld>
            <a:endParaRPr lang="en-US" dirty="0"/>
          </a:p>
        </p:txBody>
      </p:sp>
      <p:pic>
        <p:nvPicPr>
          <p:cNvPr id="8" name="Picture 7"/>
          <p:cNvPicPr>
            <a:picLocks/>
          </p:cNvPicPr>
          <p:nvPr/>
        </p:nvPicPr>
        <p:blipFill>
          <a:blip r:embed="rId2"/>
          <a:stretch>
            <a:fillRect/>
          </a:stretch>
        </p:blipFill>
        <p:spPr>
          <a:xfrm>
            <a:off x="4953600" y="1357200"/>
            <a:ext cx="2646000" cy="4669200"/>
          </a:xfrm>
          <a:prstGeom prst="rect">
            <a:avLst/>
          </a:prstGeom>
        </p:spPr>
      </p:pic>
      <p:pic>
        <p:nvPicPr>
          <p:cNvPr id="9" name="Picture 8"/>
          <p:cNvPicPr>
            <a:picLocks/>
          </p:cNvPicPr>
          <p:nvPr/>
        </p:nvPicPr>
        <p:blipFill>
          <a:blip r:embed="rId3"/>
          <a:stretch>
            <a:fillRect/>
          </a:stretch>
        </p:blipFill>
        <p:spPr>
          <a:xfrm>
            <a:off x="1454400" y="1357200"/>
            <a:ext cx="2818800" cy="4669200"/>
          </a:xfrm>
          <a:prstGeom prst="rect">
            <a:avLst/>
          </a:prstGeom>
        </p:spPr>
      </p:pic>
    </p:spTree>
    <p:extLst>
      <p:ext uri="{BB962C8B-B14F-4D97-AF65-F5344CB8AC3E}">
        <p14:creationId xmlns:p14="http://schemas.microsoft.com/office/powerpoint/2010/main" val="3081906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Canadian Financial Literacy Database</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57</a:t>
            </a:fld>
            <a:endParaRPr lang="en-US" dirty="0"/>
          </a:p>
        </p:txBody>
      </p:sp>
      <p:pic>
        <p:nvPicPr>
          <p:cNvPr id="6" name="Picture 5"/>
          <p:cNvPicPr>
            <a:picLocks noChangeAspect="1"/>
          </p:cNvPicPr>
          <p:nvPr/>
        </p:nvPicPr>
        <p:blipFill>
          <a:blip r:embed="rId2"/>
          <a:stretch>
            <a:fillRect/>
          </a:stretch>
        </p:blipFill>
        <p:spPr>
          <a:xfrm>
            <a:off x="957263" y="1096784"/>
            <a:ext cx="7043737" cy="5323065"/>
          </a:xfrm>
          <a:prstGeom prst="rect">
            <a:avLst/>
          </a:prstGeom>
        </p:spPr>
      </p:pic>
    </p:spTree>
    <p:extLst>
      <p:ext uri="{BB962C8B-B14F-4D97-AF65-F5344CB8AC3E}">
        <p14:creationId xmlns:p14="http://schemas.microsoft.com/office/powerpoint/2010/main" val="1733307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800" dirty="0"/>
              <a:t>Base de données canadienne sur la </a:t>
            </a:r>
            <a:r>
              <a:rPr lang="fr-FR" sz="2800" dirty="0" err="1"/>
              <a:t>littératie</a:t>
            </a:r>
            <a:r>
              <a:rPr lang="fr-FR" sz="2800" dirty="0"/>
              <a:t> financière</a:t>
            </a:r>
            <a:endParaRPr lang="en-US" sz="28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58</a:t>
            </a:fld>
            <a:endParaRPr lang="en-US" dirty="0"/>
          </a:p>
        </p:txBody>
      </p:sp>
      <p:pic>
        <p:nvPicPr>
          <p:cNvPr id="6" name="Picture 5"/>
          <p:cNvPicPr>
            <a:picLocks noChangeAspect="1"/>
          </p:cNvPicPr>
          <p:nvPr/>
        </p:nvPicPr>
        <p:blipFill>
          <a:blip r:embed="rId2"/>
          <a:stretch>
            <a:fillRect/>
          </a:stretch>
        </p:blipFill>
        <p:spPr>
          <a:xfrm>
            <a:off x="957599" y="1098000"/>
            <a:ext cx="7045200" cy="908237"/>
          </a:xfrm>
          <a:prstGeom prst="rect">
            <a:avLst/>
          </a:prstGeom>
        </p:spPr>
      </p:pic>
      <p:pic>
        <p:nvPicPr>
          <p:cNvPr id="7" name="Picture 6"/>
          <p:cNvPicPr>
            <a:picLocks noChangeAspect="1"/>
          </p:cNvPicPr>
          <p:nvPr/>
        </p:nvPicPr>
        <p:blipFill>
          <a:blip r:embed="rId3"/>
          <a:stretch>
            <a:fillRect/>
          </a:stretch>
        </p:blipFill>
        <p:spPr>
          <a:xfrm>
            <a:off x="957599" y="2006237"/>
            <a:ext cx="7045200" cy="1698669"/>
          </a:xfrm>
          <a:prstGeom prst="rect">
            <a:avLst/>
          </a:prstGeom>
        </p:spPr>
      </p:pic>
      <p:pic>
        <p:nvPicPr>
          <p:cNvPr id="8" name="Picture 7"/>
          <p:cNvPicPr>
            <a:picLocks noChangeAspect="1"/>
          </p:cNvPicPr>
          <p:nvPr/>
        </p:nvPicPr>
        <p:blipFill>
          <a:blip r:embed="rId4"/>
          <a:stretch>
            <a:fillRect/>
          </a:stretch>
        </p:blipFill>
        <p:spPr>
          <a:xfrm>
            <a:off x="980911" y="3704906"/>
            <a:ext cx="7045200" cy="1964126"/>
          </a:xfrm>
          <a:prstGeom prst="rect">
            <a:avLst/>
          </a:prstGeom>
        </p:spPr>
      </p:pic>
    </p:spTree>
    <p:extLst>
      <p:ext uri="{BB962C8B-B14F-4D97-AF65-F5344CB8AC3E}">
        <p14:creationId xmlns:p14="http://schemas.microsoft.com/office/powerpoint/2010/main" val="1436149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Interactive workshops and educational programs</a:t>
            </a:r>
            <a:endParaRPr lang="en-US" sz="3200" dirty="0"/>
          </a:p>
        </p:txBody>
      </p:sp>
      <p:sp>
        <p:nvSpPr>
          <p:cNvPr id="3" name="Content Placeholder 2"/>
          <p:cNvSpPr>
            <a:spLocks noGrp="1"/>
          </p:cNvSpPr>
          <p:nvPr>
            <p:ph sz="half" idx="1"/>
          </p:nvPr>
        </p:nvSpPr>
        <p:spPr>
          <a:xfrm>
            <a:off x="457199" y="1752600"/>
            <a:ext cx="7832361" cy="4525963"/>
          </a:xfrm>
        </p:spPr>
        <p:txBody>
          <a:bodyPr/>
          <a:lstStyle/>
          <a:p>
            <a:pPr lvl="1"/>
            <a:r>
              <a:rPr lang="en-US" sz="2800" dirty="0" smtClean="0"/>
              <a:t>Credit reports </a:t>
            </a:r>
            <a:r>
              <a:rPr lang="en-US" sz="2800" dirty="0"/>
              <a:t>and </a:t>
            </a:r>
            <a:r>
              <a:rPr lang="en-US" sz="2800" dirty="0" smtClean="0"/>
              <a:t>scores workshop</a:t>
            </a:r>
          </a:p>
          <a:p>
            <a:pPr lvl="1"/>
            <a:endParaRPr lang="en-US" sz="2800" dirty="0" smtClean="0"/>
          </a:p>
          <a:p>
            <a:pPr lvl="1"/>
            <a:r>
              <a:rPr lang="en-US" sz="2800" dirty="0" smtClean="0"/>
              <a:t>Financial Basics</a:t>
            </a:r>
          </a:p>
          <a:p>
            <a:pPr lvl="1"/>
            <a:endParaRPr lang="en-US" sz="2800" dirty="0" smtClean="0"/>
          </a:p>
          <a:p>
            <a:pPr lvl="1"/>
            <a:r>
              <a:rPr lang="en-US" sz="2800" dirty="0" smtClean="0"/>
              <a:t>Your Financial Toolkit</a:t>
            </a:r>
          </a:p>
          <a:p>
            <a:pPr lvl="1"/>
            <a:endParaRPr lang="en-US" dirty="0" smtClean="0"/>
          </a:p>
          <a:p>
            <a:pPr lvl="1"/>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59</a:t>
            </a:fld>
            <a:endParaRPr lang="en-US" dirty="0"/>
          </a:p>
        </p:txBody>
      </p:sp>
    </p:spTree>
    <p:extLst>
      <p:ext uri="{BB962C8B-B14F-4D97-AF65-F5344CB8AC3E}">
        <p14:creationId xmlns:p14="http://schemas.microsoft.com/office/powerpoint/2010/main" val="1021535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Ressources et outils éducatifs</a:t>
            </a:r>
            <a:endParaRPr lang="fr-CA" dirty="0"/>
          </a:p>
        </p:txBody>
      </p:sp>
      <p:sp>
        <p:nvSpPr>
          <p:cNvPr id="3" name="Content Placeholder 2"/>
          <p:cNvSpPr>
            <a:spLocks noGrp="1"/>
          </p:cNvSpPr>
          <p:nvPr>
            <p:ph idx="1"/>
          </p:nvPr>
        </p:nvSpPr>
        <p:spPr/>
        <p:txBody>
          <a:bodyPr/>
          <a:lstStyle/>
          <a:p>
            <a:r>
              <a:rPr lang="fr-CA" dirty="0" smtClean="0"/>
              <a:t>Services et information</a:t>
            </a:r>
          </a:p>
          <a:p>
            <a:endParaRPr lang="fr-CA" dirty="0" smtClean="0"/>
          </a:p>
          <a:p>
            <a:r>
              <a:rPr lang="fr-CA" dirty="0" smtClean="0"/>
              <a:t>Outils et calculatrices offerts gratuitement en ligne</a:t>
            </a:r>
          </a:p>
          <a:p>
            <a:endParaRPr lang="fr-CA" dirty="0" smtClean="0"/>
          </a:p>
          <a:p>
            <a:r>
              <a:rPr lang="fr-CA" dirty="0" smtClean="0"/>
              <a:t>Programmes éducatifs</a:t>
            </a:r>
            <a:endParaRPr lang="fr-CA" dirty="0"/>
          </a:p>
        </p:txBody>
      </p:sp>
      <p:sp>
        <p:nvSpPr>
          <p:cNvPr id="4" name="Slide Number Placeholder 3"/>
          <p:cNvSpPr>
            <a:spLocks noGrp="1"/>
          </p:cNvSpPr>
          <p:nvPr>
            <p:ph type="sldNum" sz="quarter" idx="12"/>
          </p:nvPr>
        </p:nvSpPr>
        <p:spPr/>
        <p:txBody>
          <a:bodyPr/>
          <a:lstStyle/>
          <a:p>
            <a:fld id="{D65BB0C9-F2FE-1342-A963-C47AC6443F06}" type="slidenum">
              <a:rPr lang="fr-CA" smtClean="0"/>
              <a:pPr/>
              <a:t>6</a:t>
            </a:fld>
            <a:endParaRPr lang="fr-CA" dirty="0"/>
          </a:p>
        </p:txBody>
      </p:sp>
    </p:spTree>
    <p:extLst>
      <p:ext uri="{BB962C8B-B14F-4D97-AF65-F5344CB8AC3E}">
        <p14:creationId xmlns:p14="http://schemas.microsoft.com/office/powerpoint/2010/main" val="33375486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200" dirty="0" smtClean="0"/>
              <a:t>Ateliers interactifs et programmes éducatifs</a:t>
            </a:r>
            <a:endParaRPr lang="fr-CA" sz="3200" dirty="0"/>
          </a:p>
        </p:txBody>
      </p:sp>
      <p:sp>
        <p:nvSpPr>
          <p:cNvPr id="3" name="Content Placeholder 2"/>
          <p:cNvSpPr>
            <a:spLocks noGrp="1"/>
          </p:cNvSpPr>
          <p:nvPr>
            <p:ph sz="half" idx="1"/>
          </p:nvPr>
        </p:nvSpPr>
        <p:spPr>
          <a:xfrm>
            <a:off x="457199" y="1752600"/>
            <a:ext cx="7832361" cy="4525963"/>
          </a:xfrm>
        </p:spPr>
        <p:txBody>
          <a:bodyPr/>
          <a:lstStyle/>
          <a:p>
            <a:pPr lvl="1"/>
            <a:r>
              <a:rPr lang="fr-CA" sz="2800" dirty="0" smtClean="0"/>
              <a:t>Atelier sur les dossiers et les cotes de crédit</a:t>
            </a:r>
          </a:p>
          <a:p>
            <a:pPr lvl="1"/>
            <a:endParaRPr lang="fr-CA" sz="2800" dirty="0" smtClean="0"/>
          </a:p>
          <a:p>
            <a:pPr lvl="1"/>
            <a:r>
              <a:rPr lang="fr-CA" sz="2800" dirty="0" smtClean="0"/>
              <a:t>Finances personnelles – notions de base</a:t>
            </a:r>
          </a:p>
          <a:p>
            <a:pPr lvl="1"/>
            <a:endParaRPr lang="fr-CA" sz="2800" dirty="0" smtClean="0"/>
          </a:p>
          <a:p>
            <a:pPr lvl="1"/>
            <a:r>
              <a:rPr lang="fr-CA" sz="2800" dirty="0" smtClean="0"/>
              <a:t>Votre boîte à outils financiers</a:t>
            </a:r>
          </a:p>
          <a:p>
            <a:pPr lvl="1"/>
            <a:endParaRPr lang="fr-CA" dirty="0" smtClean="0"/>
          </a:p>
          <a:p>
            <a:pPr lvl="1"/>
            <a:endParaRPr lang="fr-CA" dirty="0"/>
          </a:p>
        </p:txBody>
      </p:sp>
      <p:sp>
        <p:nvSpPr>
          <p:cNvPr id="5" name="Slide Number Placeholder 4"/>
          <p:cNvSpPr>
            <a:spLocks noGrp="1"/>
          </p:cNvSpPr>
          <p:nvPr>
            <p:ph type="sldNum" sz="quarter" idx="12"/>
          </p:nvPr>
        </p:nvSpPr>
        <p:spPr/>
        <p:txBody>
          <a:bodyPr/>
          <a:lstStyle/>
          <a:p>
            <a:fld id="{D65BB0C9-F2FE-1342-A963-C47AC6443F06}" type="slidenum">
              <a:rPr lang="fr-CA" smtClean="0"/>
              <a:pPr/>
              <a:t>60</a:t>
            </a:fld>
            <a:endParaRPr lang="fr-CA" dirty="0"/>
          </a:p>
        </p:txBody>
      </p:sp>
    </p:spTree>
    <p:extLst>
      <p:ext uri="{BB962C8B-B14F-4D97-AF65-F5344CB8AC3E}">
        <p14:creationId xmlns:p14="http://schemas.microsoft.com/office/powerpoint/2010/main" val="372092421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 reports and scores workshop</a:t>
            </a:r>
            <a:endParaRPr lang="en-US" dirty="0"/>
          </a:p>
        </p:txBody>
      </p:sp>
      <p:sp>
        <p:nvSpPr>
          <p:cNvPr id="3" name="Content Placeholder 2"/>
          <p:cNvSpPr>
            <a:spLocks noGrp="1"/>
          </p:cNvSpPr>
          <p:nvPr>
            <p:ph sz="half" idx="1"/>
          </p:nvPr>
        </p:nvSpPr>
        <p:spPr>
          <a:xfrm>
            <a:off x="457200" y="1752600"/>
            <a:ext cx="7922302" cy="4525963"/>
          </a:xfrm>
        </p:spPr>
        <p:txBody>
          <a:bodyPr/>
          <a:lstStyle/>
          <a:p>
            <a:r>
              <a:rPr lang="en-US" dirty="0" smtClean="0"/>
              <a:t>45-minute interactive workshop</a:t>
            </a:r>
          </a:p>
          <a:p>
            <a:pPr lvl="1"/>
            <a:r>
              <a:rPr lang="en-US" dirty="0" smtClean="0"/>
              <a:t>Slides and facilitator’s guide</a:t>
            </a:r>
          </a:p>
          <a:p>
            <a:r>
              <a:rPr lang="en-US" dirty="0" smtClean="0"/>
              <a:t>Provide an overview of credit reports and scores</a:t>
            </a:r>
          </a:p>
          <a:p>
            <a:pPr lvl="1"/>
            <a:r>
              <a:rPr lang="en-US" dirty="0" smtClean="0"/>
              <a:t>Credit report and score basics</a:t>
            </a:r>
          </a:p>
          <a:p>
            <a:pPr lvl="2"/>
            <a:r>
              <a:rPr lang="en-US" dirty="0" smtClean="0"/>
              <a:t>What’s included</a:t>
            </a:r>
          </a:p>
          <a:p>
            <a:pPr lvl="2"/>
            <a:r>
              <a:rPr lang="en-US" dirty="0" smtClean="0"/>
              <a:t>How they’re used</a:t>
            </a:r>
          </a:p>
          <a:p>
            <a:pPr lvl="2"/>
            <a:r>
              <a:rPr lang="en-US" dirty="0" smtClean="0"/>
              <a:t>Factors in credit score</a:t>
            </a:r>
          </a:p>
          <a:p>
            <a:pPr lvl="1"/>
            <a:r>
              <a:rPr lang="en-US" dirty="0" smtClean="0"/>
              <a:t>Checking your credit report</a:t>
            </a:r>
          </a:p>
          <a:p>
            <a:pPr lvl="2"/>
            <a:r>
              <a:rPr lang="en-US" dirty="0" smtClean="0"/>
              <a:t>What to look for</a:t>
            </a:r>
          </a:p>
          <a:p>
            <a:pPr lvl="2"/>
            <a:r>
              <a:rPr lang="en-US" dirty="0" smtClean="0"/>
              <a:t>How to correct errors</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61</a:t>
            </a:fld>
            <a:endParaRPr lang="en-US" dirty="0"/>
          </a:p>
        </p:txBody>
      </p:sp>
    </p:spTree>
    <p:extLst>
      <p:ext uri="{BB962C8B-B14F-4D97-AF65-F5344CB8AC3E}">
        <p14:creationId xmlns:p14="http://schemas.microsoft.com/office/powerpoint/2010/main" val="37823073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Atelier sur les dossiers et les cotes de crédit</a:t>
            </a:r>
            <a:endParaRPr lang="fr-CA" dirty="0"/>
          </a:p>
        </p:txBody>
      </p:sp>
      <p:sp>
        <p:nvSpPr>
          <p:cNvPr id="3" name="Content Placeholder 2"/>
          <p:cNvSpPr>
            <a:spLocks noGrp="1"/>
          </p:cNvSpPr>
          <p:nvPr>
            <p:ph sz="half" idx="1"/>
          </p:nvPr>
        </p:nvSpPr>
        <p:spPr>
          <a:xfrm>
            <a:off x="457200" y="1752600"/>
            <a:ext cx="7922302" cy="4525963"/>
          </a:xfrm>
        </p:spPr>
        <p:txBody>
          <a:bodyPr/>
          <a:lstStyle/>
          <a:p>
            <a:r>
              <a:rPr lang="fr-CA" dirty="0" smtClean="0"/>
              <a:t>Atelier interactif de 45 minutes</a:t>
            </a:r>
          </a:p>
          <a:p>
            <a:pPr lvl="1"/>
            <a:r>
              <a:rPr lang="fr-CA" dirty="0" smtClean="0"/>
              <a:t>Diapositives et guide de l’animateur</a:t>
            </a:r>
          </a:p>
          <a:p>
            <a:r>
              <a:rPr lang="fr-CA" dirty="0" smtClean="0"/>
              <a:t>Présenter un aperçu des dossiers et des cotes de crédit</a:t>
            </a:r>
          </a:p>
          <a:p>
            <a:pPr lvl="1"/>
            <a:r>
              <a:rPr lang="fr-CA" dirty="0" smtClean="0"/>
              <a:t>Dossiers et cotes de crédit – notions de base</a:t>
            </a:r>
          </a:p>
          <a:p>
            <a:pPr lvl="2"/>
            <a:r>
              <a:rPr lang="fr-CA" dirty="0" smtClean="0"/>
              <a:t>Contenu</a:t>
            </a:r>
          </a:p>
          <a:p>
            <a:pPr lvl="2"/>
            <a:r>
              <a:rPr lang="fr-CA" dirty="0" smtClean="0"/>
              <a:t>Comment les utiliser</a:t>
            </a:r>
          </a:p>
          <a:p>
            <a:pPr lvl="2"/>
            <a:r>
              <a:rPr lang="fr-CA" dirty="0" smtClean="0"/>
              <a:t>Facteurs relatifs aux cotes de crédit</a:t>
            </a:r>
          </a:p>
          <a:p>
            <a:pPr lvl="1"/>
            <a:r>
              <a:rPr lang="fr-CA" dirty="0" smtClean="0"/>
              <a:t>Consulter votre dossier de crédit</a:t>
            </a:r>
          </a:p>
          <a:p>
            <a:pPr lvl="2"/>
            <a:r>
              <a:rPr lang="fr-CA" dirty="0" smtClean="0"/>
              <a:t>Ce qu’il faut chercher</a:t>
            </a:r>
          </a:p>
          <a:p>
            <a:pPr lvl="2"/>
            <a:r>
              <a:rPr lang="fr-CA" dirty="0" smtClean="0"/>
              <a:t>Comment corriger les erreurs</a:t>
            </a:r>
            <a:endParaRPr lang="fr-CA" dirty="0"/>
          </a:p>
        </p:txBody>
      </p:sp>
      <p:sp>
        <p:nvSpPr>
          <p:cNvPr id="5" name="Slide Number Placeholder 4"/>
          <p:cNvSpPr>
            <a:spLocks noGrp="1"/>
          </p:cNvSpPr>
          <p:nvPr>
            <p:ph type="sldNum" sz="quarter" idx="12"/>
          </p:nvPr>
        </p:nvSpPr>
        <p:spPr/>
        <p:txBody>
          <a:bodyPr/>
          <a:lstStyle/>
          <a:p>
            <a:fld id="{D65BB0C9-F2FE-1342-A963-C47AC6443F06}" type="slidenum">
              <a:rPr lang="fr-CA" smtClean="0"/>
              <a:pPr/>
              <a:t>62</a:t>
            </a:fld>
            <a:endParaRPr lang="fr-CA" dirty="0"/>
          </a:p>
        </p:txBody>
      </p:sp>
    </p:spTree>
    <p:extLst>
      <p:ext uri="{BB962C8B-B14F-4D97-AF65-F5344CB8AC3E}">
        <p14:creationId xmlns:p14="http://schemas.microsoft.com/office/powerpoint/2010/main" val="3309698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200" dirty="0"/>
              <a:t>Understanding your credit report workshop</a:t>
            </a:r>
          </a:p>
        </p:txBody>
      </p:sp>
      <p:pic>
        <p:nvPicPr>
          <p:cNvPr id="7" name="Content Placeholder 6"/>
          <p:cNvPicPr>
            <a:picLocks noGrp="1" noChangeAspect="1"/>
          </p:cNvPicPr>
          <p:nvPr>
            <p:ph sz="half" idx="2"/>
          </p:nvPr>
        </p:nvPicPr>
        <p:blipFill>
          <a:blip r:embed="rId2"/>
          <a:stretch>
            <a:fillRect/>
          </a:stretch>
        </p:blipFill>
        <p:spPr>
          <a:xfrm>
            <a:off x="4648200" y="2091410"/>
            <a:ext cx="4038600" cy="3036570"/>
          </a:xfrm>
          <a:prstGeom prst="rect">
            <a:avLst/>
          </a:prstGeom>
        </p:spPr>
      </p:pic>
      <p:sp>
        <p:nvSpPr>
          <p:cNvPr id="5" name="Slide Number Placeholder 4"/>
          <p:cNvSpPr>
            <a:spLocks noGrp="1"/>
          </p:cNvSpPr>
          <p:nvPr>
            <p:ph type="sldNum" sz="quarter" idx="12"/>
          </p:nvPr>
        </p:nvSpPr>
        <p:spPr/>
        <p:txBody>
          <a:bodyPr/>
          <a:lstStyle/>
          <a:p>
            <a:fld id="{D65BB0C9-F2FE-1342-A963-C47AC6443F06}" type="slidenum">
              <a:rPr lang="en-US" smtClean="0"/>
              <a:pPr/>
              <a:t>63</a:t>
            </a:fld>
            <a:endParaRPr lang="en-US" dirty="0"/>
          </a:p>
        </p:txBody>
      </p:sp>
      <p:pic>
        <p:nvPicPr>
          <p:cNvPr id="6" name="Picture 5"/>
          <p:cNvPicPr>
            <a:picLocks noChangeAspect="1"/>
          </p:cNvPicPr>
          <p:nvPr/>
        </p:nvPicPr>
        <p:blipFill>
          <a:blip r:embed="rId3"/>
          <a:stretch>
            <a:fillRect/>
          </a:stretch>
        </p:blipFill>
        <p:spPr>
          <a:xfrm>
            <a:off x="457200" y="1235221"/>
            <a:ext cx="3692971" cy="4748948"/>
          </a:xfrm>
          <a:prstGeom prst="rect">
            <a:avLst/>
          </a:prstGeom>
        </p:spPr>
      </p:pic>
    </p:spTree>
    <p:extLst>
      <p:ext uri="{BB962C8B-B14F-4D97-AF65-F5344CB8AC3E}">
        <p14:creationId xmlns:p14="http://schemas.microsoft.com/office/powerpoint/2010/main" val="4124305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Atelier pour comprendre votre dossier de crédit</a:t>
            </a:r>
            <a:endParaRPr lang="en-CA" sz="32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64</a:t>
            </a:fld>
            <a:endParaRPr lang="en-US" dirty="0"/>
          </a:p>
        </p:txBody>
      </p:sp>
      <p:pic>
        <p:nvPicPr>
          <p:cNvPr id="3" name="Picture 2"/>
          <p:cNvPicPr>
            <a:picLocks/>
          </p:cNvPicPr>
          <p:nvPr/>
        </p:nvPicPr>
        <p:blipFill>
          <a:blip r:embed="rId2"/>
          <a:stretch>
            <a:fillRect/>
          </a:stretch>
        </p:blipFill>
        <p:spPr>
          <a:xfrm>
            <a:off x="457200" y="1234800"/>
            <a:ext cx="3693600" cy="4748400"/>
          </a:xfrm>
          <a:prstGeom prst="rect">
            <a:avLst/>
          </a:prstGeom>
        </p:spPr>
      </p:pic>
      <p:pic>
        <p:nvPicPr>
          <p:cNvPr id="8" name="Content Placeholder 7"/>
          <p:cNvPicPr>
            <a:picLocks noGrp="1"/>
          </p:cNvPicPr>
          <p:nvPr>
            <p:ph sz="half" idx="2"/>
          </p:nvPr>
        </p:nvPicPr>
        <p:blipFill>
          <a:blip r:embed="rId3"/>
          <a:stretch>
            <a:fillRect/>
          </a:stretch>
        </p:blipFill>
        <p:spPr>
          <a:xfrm>
            <a:off x="4647600" y="2091600"/>
            <a:ext cx="4038600" cy="3038400"/>
          </a:xfrm>
          <a:prstGeom prst="rect">
            <a:avLst/>
          </a:prstGeom>
        </p:spPr>
      </p:pic>
    </p:spTree>
    <p:extLst>
      <p:ext uri="{BB962C8B-B14F-4D97-AF65-F5344CB8AC3E}">
        <p14:creationId xmlns:p14="http://schemas.microsoft.com/office/powerpoint/2010/main" val="17868367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Basics</a:t>
            </a:r>
            <a:endParaRPr lang="en-CA" dirty="0"/>
          </a:p>
        </p:txBody>
      </p:sp>
      <p:sp>
        <p:nvSpPr>
          <p:cNvPr id="3" name="Content Placeholder 2"/>
          <p:cNvSpPr>
            <a:spLocks noGrp="1"/>
          </p:cNvSpPr>
          <p:nvPr>
            <p:ph sz="half" idx="1"/>
          </p:nvPr>
        </p:nvSpPr>
        <p:spPr>
          <a:xfrm>
            <a:off x="457199" y="1752600"/>
            <a:ext cx="7985051" cy="4525963"/>
          </a:xfrm>
        </p:spPr>
        <p:txBody>
          <a:bodyPr/>
          <a:lstStyle/>
          <a:p>
            <a:r>
              <a:rPr lang="en-US" dirty="0" smtClean="0"/>
              <a:t>Financial workshop aimed at young adults</a:t>
            </a:r>
          </a:p>
          <a:p>
            <a:r>
              <a:rPr lang="en-US" dirty="0" smtClean="0"/>
              <a:t>Teaches about saving, budgeting, credit and more</a:t>
            </a:r>
          </a:p>
          <a:p>
            <a:r>
              <a:rPr lang="en-US" dirty="0" smtClean="0"/>
              <a:t>Consists of:</a:t>
            </a:r>
          </a:p>
          <a:p>
            <a:pPr lvl="1"/>
            <a:r>
              <a:rPr lang="en-US" dirty="0" smtClean="0"/>
              <a:t>Presenter’s manual</a:t>
            </a:r>
          </a:p>
          <a:p>
            <a:pPr lvl="1"/>
            <a:r>
              <a:rPr lang="en-US" dirty="0" smtClean="0"/>
              <a:t>Participants’ handbooks</a:t>
            </a:r>
          </a:p>
          <a:p>
            <a:pPr lvl="1"/>
            <a:r>
              <a:rPr lang="en-US" dirty="0" smtClean="0"/>
              <a:t>Presentation slides</a:t>
            </a:r>
          </a:p>
        </p:txBody>
      </p:sp>
      <p:sp>
        <p:nvSpPr>
          <p:cNvPr id="5" name="Slide Number Placeholder 4"/>
          <p:cNvSpPr>
            <a:spLocks noGrp="1"/>
          </p:cNvSpPr>
          <p:nvPr>
            <p:ph type="sldNum" sz="quarter" idx="12"/>
          </p:nvPr>
        </p:nvSpPr>
        <p:spPr/>
        <p:txBody>
          <a:bodyPr/>
          <a:lstStyle/>
          <a:p>
            <a:fld id="{D65BB0C9-F2FE-1342-A963-C47AC6443F06}" type="slidenum">
              <a:rPr lang="en-US" smtClean="0"/>
              <a:pPr/>
              <a:t>65</a:t>
            </a:fld>
            <a:endParaRPr lang="en-US" dirty="0"/>
          </a:p>
        </p:txBody>
      </p:sp>
    </p:spTree>
    <p:extLst>
      <p:ext uri="{BB962C8B-B14F-4D97-AF65-F5344CB8AC3E}">
        <p14:creationId xmlns:p14="http://schemas.microsoft.com/office/powerpoint/2010/main" val="3464293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Finances personnelles – notions de base</a:t>
            </a:r>
            <a:endParaRPr lang="fr-CA" dirty="0"/>
          </a:p>
        </p:txBody>
      </p:sp>
      <p:sp>
        <p:nvSpPr>
          <p:cNvPr id="3" name="Content Placeholder 2"/>
          <p:cNvSpPr>
            <a:spLocks noGrp="1"/>
          </p:cNvSpPr>
          <p:nvPr>
            <p:ph sz="half" idx="1"/>
          </p:nvPr>
        </p:nvSpPr>
        <p:spPr>
          <a:xfrm>
            <a:off x="457199" y="1752600"/>
            <a:ext cx="7985051" cy="4525963"/>
          </a:xfrm>
        </p:spPr>
        <p:txBody>
          <a:bodyPr/>
          <a:lstStyle/>
          <a:p>
            <a:r>
              <a:rPr lang="fr-CA" dirty="0" smtClean="0"/>
              <a:t>Atelier destiné aux jeunes adultes</a:t>
            </a:r>
          </a:p>
          <a:p>
            <a:r>
              <a:rPr lang="fr-CA" dirty="0" smtClean="0"/>
              <a:t>Traite de l’épargne, de l’établissement du budget, du crédit et d’autres choses</a:t>
            </a:r>
          </a:p>
          <a:p>
            <a:r>
              <a:rPr lang="fr-CA" dirty="0" smtClean="0"/>
              <a:t>Composition</a:t>
            </a:r>
          </a:p>
          <a:p>
            <a:pPr lvl="1"/>
            <a:r>
              <a:rPr lang="fr-CA" dirty="0" smtClean="0"/>
              <a:t>Manuel de l’animateur</a:t>
            </a:r>
          </a:p>
          <a:p>
            <a:pPr lvl="1"/>
            <a:r>
              <a:rPr lang="fr-CA" dirty="0" smtClean="0"/>
              <a:t>Manuels des participants</a:t>
            </a:r>
          </a:p>
          <a:p>
            <a:pPr lvl="1"/>
            <a:r>
              <a:rPr lang="fr-CA" dirty="0" smtClean="0"/>
              <a:t>Diapositives de présentation</a:t>
            </a:r>
          </a:p>
        </p:txBody>
      </p:sp>
      <p:sp>
        <p:nvSpPr>
          <p:cNvPr id="5" name="Slide Number Placeholder 4"/>
          <p:cNvSpPr>
            <a:spLocks noGrp="1"/>
          </p:cNvSpPr>
          <p:nvPr>
            <p:ph type="sldNum" sz="quarter" idx="12"/>
          </p:nvPr>
        </p:nvSpPr>
        <p:spPr/>
        <p:txBody>
          <a:bodyPr/>
          <a:lstStyle/>
          <a:p>
            <a:fld id="{D65BB0C9-F2FE-1342-A963-C47AC6443F06}" type="slidenum">
              <a:rPr lang="fr-CA" smtClean="0"/>
              <a:pPr/>
              <a:t>66</a:t>
            </a:fld>
            <a:endParaRPr lang="fr-CA" dirty="0"/>
          </a:p>
        </p:txBody>
      </p:sp>
    </p:spTree>
    <p:extLst>
      <p:ext uri="{BB962C8B-B14F-4D97-AF65-F5344CB8AC3E}">
        <p14:creationId xmlns:p14="http://schemas.microsoft.com/office/powerpoint/2010/main" val="2610809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Financial Basics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67</a:t>
            </a:fld>
            <a:endParaRPr lang="en-US" dirty="0"/>
          </a:p>
        </p:txBody>
      </p:sp>
      <p:pic>
        <p:nvPicPr>
          <p:cNvPr id="6" name="Picture 5"/>
          <p:cNvPicPr>
            <a:picLocks noChangeAspect="1"/>
          </p:cNvPicPr>
          <p:nvPr/>
        </p:nvPicPr>
        <p:blipFill>
          <a:blip r:embed="rId2"/>
          <a:stretch>
            <a:fillRect/>
          </a:stretch>
        </p:blipFill>
        <p:spPr>
          <a:xfrm>
            <a:off x="457200" y="1488028"/>
            <a:ext cx="3379794" cy="4350936"/>
          </a:xfrm>
          <a:prstGeom prst="rect">
            <a:avLst/>
          </a:prstGeom>
        </p:spPr>
      </p:pic>
      <p:pic>
        <p:nvPicPr>
          <p:cNvPr id="7" name="Picture 6"/>
          <p:cNvPicPr>
            <a:picLocks noChangeAspect="1"/>
          </p:cNvPicPr>
          <p:nvPr/>
        </p:nvPicPr>
        <p:blipFill>
          <a:blip r:embed="rId3"/>
          <a:stretch>
            <a:fillRect/>
          </a:stretch>
        </p:blipFill>
        <p:spPr>
          <a:xfrm>
            <a:off x="4245260" y="1998486"/>
            <a:ext cx="4441540" cy="3330021"/>
          </a:xfrm>
          <a:prstGeom prst="rect">
            <a:avLst/>
          </a:prstGeom>
        </p:spPr>
      </p:pic>
    </p:spTree>
    <p:extLst>
      <p:ext uri="{BB962C8B-B14F-4D97-AF65-F5344CB8AC3E}">
        <p14:creationId xmlns:p14="http://schemas.microsoft.com/office/powerpoint/2010/main" val="24239391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Finances </a:t>
            </a:r>
            <a:r>
              <a:rPr lang="fr-FR" dirty="0" smtClean="0"/>
              <a:t>personnelles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68</a:t>
            </a:fld>
            <a:endParaRPr lang="en-US" dirty="0"/>
          </a:p>
        </p:txBody>
      </p:sp>
      <p:pic>
        <p:nvPicPr>
          <p:cNvPr id="3" name="Picture 2"/>
          <p:cNvPicPr>
            <a:picLocks/>
          </p:cNvPicPr>
          <p:nvPr/>
        </p:nvPicPr>
        <p:blipFill>
          <a:blip r:embed="rId2"/>
          <a:stretch>
            <a:fillRect/>
          </a:stretch>
        </p:blipFill>
        <p:spPr>
          <a:xfrm>
            <a:off x="460800" y="1486800"/>
            <a:ext cx="3380400" cy="4352400"/>
          </a:xfrm>
          <a:prstGeom prst="rect">
            <a:avLst/>
          </a:prstGeom>
        </p:spPr>
      </p:pic>
      <p:pic>
        <p:nvPicPr>
          <p:cNvPr id="4" name="Picture 3"/>
          <p:cNvPicPr>
            <a:picLocks/>
          </p:cNvPicPr>
          <p:nvPr/>
        </p:nvPicPr>
        <p:blipFill>
          <a:blip r:embed="rId3"/>
          <a:stretch>
            <a:fillRect/>
          </a:stretch>
        </p:blipFill>
        <p:spPr>
          <a:xfrm>
            <a:off x="4244400" y="1998000"/>
            <a:ext cx="4442400" cy="3330000"/>
          </a:xfrm>
          <a:prstGeom prst="rect">
            <a:avLst/>
          </a:prstGeom>
        </p:spPr>
      </p:pic>
    </p:spTree>
    <p:extLst>
      <p:ext uri="{BB962C8B-B14F-4D97-AF65-F5344CB8AC3E}">
        <p14:creationId xmlns:p14="http://schemas.microsoft.com/office/powerpoint/2010/main" val="25377682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Financial Toolkit</a:t>
            </a:r>
            <a:endParaRPr lang="en-CA" dirty="0"/>
          </a:p>
        </p:txBody>
      </p:sp>
      <p:sp>
        <p:nvSpPr>
          <p:cNvPr id="3" name="Content Placeholder 2"/>
          <p:cNvSpPr>
            <a:spLocks noGrp="1"/>
          </p:cNvSpPr>
          <p:nvPr>
            <p:ph sz="half" idx="1"/>
          </p:nvPr>
        </p:nvSpPr>
        <p:spPr>
          <a:xfrm>
            <a:off x="457199" y="1752600"/>
            <a:ext cx="7953153" cy="4525963"/>
          </a:xfrm>
        </p:spPr>
        <p:txBody>
          <a:bodyPr/>
          <a:lstStyle/>
          <a:p>
            <a:r>
              <a:rPr lang="en-US" dirty="0" smtClean="0"/>
              <a:t>Modular learning program to help adults make better financial decisions</a:t>
            </a:r>
          </a:p>
          <a:p>
            <a:r>
              <a:rPr lang="en-US" dirty="0" smtClean="0"/>
              <a:t>Modules include:</a:t>
            </a:r>
          </a:p>
          <a:p>
            <a:pPr lvl="1"/>
            <a:r>
              <a:rPr lang="en-US" dirty="0" smtClean="0"/>
              <a:t>Income, expenses and budget</a:t>
            </a:r>
          </a:p>
          <a:p>
            <a:pPr lvl="1"/>
            <a:r>
              <a:rPr lang="en-US" dirty="0" smtClean="0"/>
              <a:t>Saving</a:t>
            </a:r>
          </a:p>
          <a:p>
            <a:pPr lvl="1"/>
            <a:r>
              <a:rPr lang="en-US" dirty="0" smtClean="0"/>
              <a:t>Credit and debt management</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69</a:t>
            </a:fld>
            <a:endParaRPr lang="en-US" dirty="0"/>
          </a:p>
        </p:txBody>
      </p:sp>
    </p:spTree>
    <p:extLst>
      <p:ext uri="{BB962C8B-B14F-4D97-AF65-F5344CB8AC3E}">
        <p14:creationId xmlns:p14="http://schemas.microsoft.com/office/powerpoint/2010/main" val="1894922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tools and calculators</a:t>
            </a:r>
            <a:endParaRPr lang="en-US" dirty="0"/>
          </a:p>
        </p:txBody>
      </p:sp>
      <p:sp>
        <p:nvSpPr>
          <p:cNvPr id="3" name="Content Placeholder 2"/>
          <p:cNvSpPr>
            <a:spLocks noGrp="1"/>
          </p:cNvSpPr>
          <p:nvPr>
            <p:ph sz="half" idx="1"/>
          </p:nvPr>
        </p:nvSpPr>
        <p:spPr>
          <a:xfrm>
            <a:off x="457200" y="1752600"/>
            <a:ext cx="7547548" cy="4525963"/>
          </a:xfrm>
        </p:spPr>
        <p:txBody>
          <a:bodyPr/>
          <a:lstStyle/>
          <a:p>
            <a:pPr lvl="1"/>
            <a:r>
              <a:rPr lang="en-US" sz="2800" dirty="0" smtClean="0"/>
              <a:t>Budget calculator</a:t>
            </a:r>
          </a:p>
          <a:p>
            <a:pPr lvl="1"/>
            <a:endParaRPr lang="en-US" sz="2800" dirty="0"/>
          </a:p>
          <a:p>
            <a:pPr lvl="1"/>
            <a:r>
              <a:rPr lang="en-US" sz="2800" dirty="0" smtClean="0"/>
              <a:t>Financial Goal Calculator</a:t>
            </a:r>
          </a:p>
          <a:p>
            <a:pPr lvl="1"/>
            <a:endParaRPr lang="en-US" sz="2800" dirty="0" smtClean="0"/>
          </a:p>
          <a:p>
            <a:pPr lvl="1"/>
            <a:r>
              <a:rPr lang="en-US" sz="2800" dirty="0" smtClean="0"/>
              <a:t>Comparison Tools</a:t>
            </a:r>
          </a:p>
          <a:p>
            <a:pPr lvl="2"/>
            <a:r>
              <a:rPr lang="en-US" dirty="0" smtClean="0"/>
              <a:t>Account Comparison Tool</a:t>
            </a:r>
          </a:p>
          <a:p>
            <a:pPr lvl="2"/>
            <a:r>
              <a:rPr lang="en-US" dirty="0" smtClean="0"/>
              <a:t>Credit Card Comparison Tool</a:t>
            </a:r>
          </a:p>
          <a:p>
            <a:pPr lvl="2"/>
            <a:endParaRPr lang="en-US" dirty="0" smtClean="0"/>
          </a:p>
          <a:p>
            <a:pPr lvl="1"/>
            <a:r>
              <a:rPr lang="en-US" sz="2800" dirty="0" smtClean="0"/>
              <a:t>Credit Card Payment Calculator</a:t>
            </a:r>
          </a:p>
        </p:txBody>
      </p:sp>
      <p:sp>
        <p:nvSpPr>
          <p:cNvPr id="5" name="Slide Number Placeholder 4"/>
          <p:cNvSpPr>
            <a:spLocks noGrp="1"/>
          </p:cNvSpPr>
          <p:nvPr>
            <p:ph type="sldNum" sz="quarter" idx="12"/>
          </p:nvPr>
        </p:nvSpPr>
        <p:spPr/>
        <p:txBody>
          <a:bodyPr/>
          <a:lstStyle/>
          <a:p>
            <a:fld id="{D65BB0C9-F2FE-1342-A963-C47AC6443F06}" type="slidenum">
              <a:rPr lang="en-US" smtClean="0"/>
              <a:pPr/>
              <a:t>7</a:t>
            </a:fld>
            <a:endParaRPr lang="en-US" dirty="0"/>
          </a:p>
        </p:txBody>
      </p:sp>
    </p:spTree>
    <p:extLst>
      <p:ext uri="{BB962C8B-B14F-4D97-AF65-F5344CB8AC3E}">
        <p14:creationId xmlns:p14="http://schemas.microsoft.com/office/powerpoint/2010/main" val="32643678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Votre boîte à outils financiers</a:t>
            </a:r>
            <a:endParaRPr lang="fr-CA" dirty="0"/>
          </a:p>
        </p:txBody>
      </p:sp>
      <p:sp>
        <p:nvSpPr>
          <p:cNvPr id="3" name="Content Placeholder 2"/>
          <p:cNvSpPr>
            <a:spLocks noGrp="1"/>
          </p:cNvSpPr>
          <p:nvPr>
            <p:ph sz="half" idx="1"/>
          </p:nvPr>
        </p:nvSpPr>
        <p:spPr>
          <a:xfrm>
            <a:off x="457199" y="1752600"/>
            <a:ext cx="7953153" cy="4525963"/>
          </a:xfrm>
        </p:spPr>
        <p:txBody>
          <a:bodyPr/>
          <a:lstStyle/>
          <a:p>
            <a:r>
              <a:rPr lang="fr-CA" dirty="0" smtClean="0"/>
              <a:t>Programme modulaire d’apprentissage visant à aider les adultes à prendre de meilleures décisions financières</a:t>
            </a:r>
          </a:p>
          <a:p>
            <a:r>
              <a:rPr lang="fr-CA" dirty="0" smtClean="0"/>
              <a:t>Les modules comprennent :</a:t>
            </a:r>
          </a:p>
          <a:p>
            <a:pPr lvl="1"/>
            <a:r>
              <a:rPr lang="fr-CA" dirty="0" smtClean="0"/>
              <a:t>Revenus, dépenses et budget</a:t>
            </a:r>
          </a:p>
          <a:p>
            <a:pPr lvl="1"/>
            <a:r>
              <a:rPr lang="fr-CA" dirty="0" smtClean="0"/>
              <a:t>Épargne</a:t>
            </a:r>
          </a:p>
          <a:p>
            <a:pPr lvl="1"/>
            <a:r>
              <a:rPr lang="fr-CA" dirty="0" smtClean="0"/>
              <a:t>Crédit et gestion des dettes</a:t>
            </a:r>
            <a:endParaRPr lang="fr-CA" dirty="0"/>
          </a:p>
        </p:txBody>
      </p:sp>
      <p:sp>
        <p:nvSpPr>
          <p:cNvPr id="5" name="Slide Number Placeholder 4"/>
          <p:cNvSpPr>
            <a:spLocks noGrp="1"/>
          </p:cNvSpPr>
          <p:nvPr>
            <p:ph type="sldNum" sz="quarter" idx="12"/>
          </p:nvPr>
        </p:nvSpPr>
        <p:spPr/>
        <p:txBody>
          <a:bodyPr/>
          <a:lstStyle/>
          <a:p>
            <a:fld id="{D65BB0C9-F2FE-1342-A963-C47AC6443F06}" type="slidenum">
              <a:rPr lang="fr-CA" smtClean="0"/>
              <a:pPr/>
              <a:t>70</a:t>
            </a:fld>
            <a:endParaRPr lang="fr-CA" dirty="0"/>
          </a:p>
        </p:txBody>
      </p:sp>
    </p:spTree>
    <p:extLst>
      <p:ext uri="{BB962C8B-B14F-4D97-AF65-F5344CB8AC3E}">
        <p14:creationId xmlns:p14="http://schemas.microsoft.com/office/powerpoint/2010/main" val="42622684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Financial Toolkit</a:t>
            </a:r>
            <a:endParaRPr lang="en-CA" dirty="0"/>
          </a:p>
        </p:txBody>
      </p:sp>
      <p:pic>
        <p:nvPicPr>
          <p:cNvPr id="6" name="Content Placeholder 5"/>
          <p:cNvPicPr>
            <a:picLocks noGrp="1" noChangeAspect="1"/>
          </p:cNvPicPr>
          <p:nvPr>
            <p:ph sz="half" idx="1"/>
          </p:nvPr>
        </p:nvPicPr>
        <p:blipFill>
          <a:blip r:embed="rId2"/>
          <a:stretch>
            <a:fillRect/>
          </a:stretch>
        </p:blipFill>
        <p:spPr>
          <a:xfrm>
            <a:off x="1690635" y="1512661"/>
            <a:ext cx="5762730" cy="4361299"/>
          </a:xfrm>
          <a:prstGeom prst="rect">
            <a:avLst/>
          </a:prstGeom>
        </p:spPr>
      </p:pic>
      <p:sp>
        <p:nvSpPr>
          <p:cNvPr id="5" name="Slide Number Placeholder 4"/>
          <p:cNvSpPr>
            <a:spLocks noGrp="1"/>
          </p:cNvSpPr>
          <p:nvPr>
            <p:ph type="sldNum" sz="quarter" idx="12"/>
          </p:nvPr>
        </p:nvSpPr>
        <p:spPr/>
        <p:txBody>
          <a:bodyPr/>
          <a:lstStyle/>
          <a:p>
            <a:fld id="{D65BB0C9-F2FE-1342-A963-C47AC6443F06}" type="slidenum">
              <a:rPr lang="en-US" smtClean="0"/>
              <a:pPr/>
              <a:t>71</a:t>
            </a:fld>
            <a:endParaRPr lang="en-US" dirty="0"/>
          </a:p>
        </p:txBody>
      </p:sp>
    </p:spTree>
    <p:extLst>
      <p:ext uri="{BB962C8B-B14F-4D97-AF65-F5344CB8AC3E}">
        <p14:creationId xmlns:p14="http://schemas.microsoft.com/office/powerpoint/2010/main" val="2290338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Vos</a:t>
            </a:r>
            <a:r>
              <a:rPr lang="en-US" dirty="0"/>
              <a:t> </a:t>
            </a:r>
            <a:r>
              <a:rPr lang="en-US" dirty="0" err="1"/>
              <a:t>outils</a:t>
            </a:r>
            <a:r>
              <a:rPr lang="en-US" dirty="0"/>
              <a:t> financiers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72</a:t>
            </a:fld>
            <a:endParaRPr lang="en-US" dirty="0"/>
          </a:p>
        </p:txBody>
      </p:sp>
      <p:pic>
        <p:nvPicPr>
          <p:cNvPr id="4" name="Content Placeholder 3"/>
          <p:cNvPicPr>
            <a:picLocks noGrp="1"/>
          </p:cNvPicPr>
          <p:nvPr>
            <p:ph sz="half" idx="1"/>
          </p:nvPr>
        </p:nvPicPr>
        <p:blipFill>
          <a:blip r:embed="rId2"/>
          <a:stretch>
            <a:fillRect/>
          </a:stretch>
        </p:blipFill>
        <p:spPr>
          <a:xfrm>
            <a:off x="1692000" y="1512000"/>
            <a:ext cx="5763600" cy="4363200"/>
          </a:xfrm>
          <a:prstGeom prst="rect">
            <a:avLst/>
          </a:prstGeom>
        </p:spPr>
      </p:pic>
    </p:spTree>
    <p:extLst>
      <p:ext uri="{BB962C8B-B14F-4D97-AF65-F5344CB8AC3E}">
        <p14:creationId xmlns:p14="http://schemas.microsoft.com/office/powerpoint/2010/main" val="431201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Financial Toolkit</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73</a:t>
            </a:fld>
            <a:endParaRPr lang="en-US" dirty="0"/>
          </a:p>
        </p:txBody>
      </p:sp>
      <p:pic>
        <p:nvPicPr>
          <p:cNvPr id="3" name="Picture 2"/>
          <p:cNvPicPr>
            <a:picLocks/>
          </p:cNvPicPr>
          <p:nvPr/>
        </p:nvPicPr>
        <p:blipFill>
          <a:blip r:embed="rId2"/>
          <a:stretch>
            <a:fillRect/>
          </a:stretch>
        </p:blipFill>
        <p:spPr>
          <a:xfrm>
            <a:off x="1692000" y="1512988"/>
            <a:ext cx="5763600" cy="4361299"/>
          </a:xfrm>
          <a:prstGeom prst="rect">
            <a:avLst/>
          </a:prstGeom>
        </p:spPr>
      </p:pic>
    </p:spTree>
    <p:extLst>
      <p:ext uri="{BB962C8B-B14F-4D97-AF65-F5344CB8AC3E}">
        <p14:creationId xmlns:p14="http://schemas.microsoft.com/office/powerpoint/2010/main" val="13004090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Vos</a:t>
            </a:r>
            <a:r>
              <a:rPr lang="en-US" dirty="0"/>
              <a:t> </a:t>
            </a:r>
            <a:r>
              <a:rPr lang="en-US" dirty="0" err="1"/>
              <a:t>outils</a:t>
            </a:r>
            <a:r>
              <a:rPr lang="en-US" dirty="0"/>
              <a:t> financiers</a:t>
            </a:r>
            <a:endParaRPr lang="en-CA"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74</a:t>
            </a:fld>
            <a:endParaRPr lang="en-US" dirty="0"/>
          </a:p>
        </p:txBody>
      </p:sp>
      <p:pic>
        <p:nvPicPr>
          <p:cNvPr id="4" name="Picture 3"/>
          <p:cNvPicPr>
            <a:picLocks/>
          </p:cNvPicPr>
          <p:nvPr/>
        </p:nvPicPr>
        <p:blipFill>
          <a:blip r:embed="rId2"/>
          <a:stretch>
            <a:fillRect/>
          </a:stretch>
        </p:blipFill>
        <p:spPr>
          <a:xfrm>
            <a:off x="1692000" y="1512000"/>
            <a:ext cx="5763600" cy="4363200"/>
          </a:xfrm>
          <a:prstGeom prst="rect">
            <a:avLst/>
          </a:prstGeom>
        </p:spPr>
      </p:pic>
    </p:spTree>
    <p:extLst>
      <p:ext uri="{BB962C8B-B14F-4D97-AF65-F5344CB8AC3E}">
        <p14:creationId xmlns:p14="http://schemas.microsoft.com/office/powerpoint/2010/main" val="35239305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cs typeface="Arial" panose="020B0604020202020204" pitchFamily="34" charset="0"/>
              </a:rPr>
              <a:t>Money Fit Challenge</a:t>
            </a:r>
            <a:endParaRPr lang="en-CA" dirty="0"/>
          </a:p>
        </p:txBody>
      </p:sp>
      <p:sp>
        <p:nvSpPr>
          <p:cNvPr id="4" name="Slide Number Placeholder 3"/>
          <p:cNvSpPr>
            <a:spLocks noGrp="1"/>
          </p:cNvSpPr>
          <p:nvPr>
            <p:ph type="sldNum" sz="quarter" idx="12"/>
          </p:nvPr>
        </p:nvSpPr>
        <p:spPr/>
        <p:txBody>
          <a:bodyPr/>
          <a:lstStyle/>
          <a:p>
            <a:fld id="{D65BB0C9-F2FE-1342-A963-C47AC6443F06}" type="slidenum">
              <a:rPr lang="en-US" smtClean="0"/>
              <a:pPr/>
              <a:t>75</a:t>
            </a:fld>
            <a:endParaRPr lang="en-US" dirty="0"/>
          </a:p>
        </p:txBody>
      </p:sp>
      <p:pic>
        <p:nvPicPr>
          <p:cNvPr id="5" name="Picture 4"/>
          <p:cNvPicPr>
            <a:picLocks noChangeAspect="1"/>
          </p:cNvPicPr>
          <p:nvPr/>
        </p:nvPicPr>
        <p:blipFill>
          <a:blip r:embed="rId3"/>
          <a:stretch>
            <a:fillRect/>
          </a:stretch>
        </p:blipFill>
        <p:spPr>
          <a:xfrm>
            <a:off x="1452688" y="1581524"/>
            <a:ext cx="6033956" cy="2859798"/>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6" name="TextBox 1"/>
          <p:cNvSpPr txBox="1">
            <a:spLocks noChangeArrowheads="1"/>
          </p:cNvSpPr>
          <p:nvPr/>
        </p:nvSpPr>
        <p:spPr bwMode="auto">
          <a:xfrm>
            <a:off x="2632863" y="4759777"/>
            <a:ext cx="4640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189" eaLnBrk="0" fontAlgn="base" hangingPunct="0">
              <a:spcBef>
                <a:spcPct val="0"/>
              </a:spcBef>
              <a:spcAft>
                <a:spcPct val="0"/>
              </a:spcAft>
            </a:pPr>
            <a:r>
              <a:rPr lang="en-US" altLang="en-US" sz="2000" dirty="0">
                <a:solidFill>
                  <a:prstClr val="black"/>
                </a:solidFill>
                <a:ea typeface="ヒラギノ角ゴ Pro W3" pitchFamily="125" charset="-128"/>
              </a:rPr>
              <a:t>www.moneyfitchallenge.com</a:t>
            </a:r>
          </a:p>
        </p:txBody>
      </p:sp>
    </p:spTree>
    <p:extLst>
      <p:ext uri="{BB962C8B-B14F-4D97-AF65-F5344CB8AC3E}">
        <p14:creationId xmlns:p14="http://schemas.microsoft.com/office/powerpoint/2010/main" val="11642655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Défi</a:t>
            </a:r>
            <a:r>
              <a:rPr lang="en-US" dirty="0" smtClean="0"/>
              <a:t> </a:t>
            </a:r>
            <a:r>
              <a:rPr lang="en-US" dirty="0"/>
              <a:t>ma </a:t>
            </a:r>
            <a:r>
              <a:rPr lang="en-US" dirty="0" smtClean="0"/>
              <a:t>santé </a:t>
            </a:r>
            <a:r>
              <a:rPr lang="en-US" dirty="0" err="1" smtClean="0"/>
              <a:t>financi</a:t>
            </a:r>
            <a:r>
              <a:rPr lang="fr-FR" dirty="0" smtClean="0"/>
              <a:t>ère</a:t>
            </a:r>
            <a:endParaRPr lang="en-CA" dirty="0"/>
          </a:p>
        </p:txBody>
      </p:sp>
      <p:sp>
        <p:nvSpPr>
          <p:cNvPr id="4" name="Slide Number Placeholder 3"/>
          <p:cNvSpPr>
            <a:spLocks noGrp="1"/>
          </p:cNvSpPr>
          <p:nvPr>
            <p:ph type="sldNum" sz="quarter" idx="12"/>
          </p:nvPr>
        </p:nvSpPr>
        <p:spPr/>
        <p:txBody>
          <a:bodyPr/>
          <a:lstStyle/>
          <a:p>
            <a:fld id="{D65BB0C9-F2FE-1342-A963-C47AC6443F06}" type="slidenum">
              <a:rPr lang="en-US" smtClean="0"/>
              <a:pPr/>
              <a:t>76</a:t>
            </a:fld>
            <a:endParaRPr lang="en-US" dirty="0"/>
          </a:p>
        </p:txBody>
      </p:sp>
      <p:sp>
        <p:nvSpPr>
          <p:cNvPr id="6" name="TextBox 1"/>
          <p:cNvSpPr txBox="1">
            <a:spLocks noChangeArrowheads="1"/>
          </p:cNvSpPr>
          <p:nvPr/>
        </p:nvSpPr>
        <p:spPr bwMode="auto">
          <a:xfrm>
            <a:off x="2837972" y="4742958"/>
            <a:ext cx="46402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457189" eaLnBrk="0" fontAlgn="base" hangingPunct="0">
              <a:spcBef>
                <a:spcPct val="0"/>
              </a:spcBef>
              <a:spcAft>
                <a:spcPct val="0"/>
              </a:spcAft>
            </a:pPr>
            <a:r>
              <a:rPr lang="en-US" altLang="en-US" sz="2000" dirty="0" smtClean="0">
                <a:solidFill>
                  <a:prstClr val="black"/>
                </a:solidFill>
                <a:ea typeface="ヒラギノ角ゴ Pro W3" pitchFamily="125" charset="-128"/>
              </a:rPr>
              <a:t>www.moneyfitchallenge.com/fr</a:t>
            </a:r>
            <a:endParaRPr lang="en-US" altLang="en-US" sz="2000" dirty="0">
              <a:solidFill>
                <a:prstClr val="black"/>
              </a:solidFill>
              <a:ea typeface="ヒラギノ角ゴ Pro W3" pitchFamily="125" charset="-128"/>
            </a:endParaRPr>
          </a:p>
        </p:txBody>
      </p:sp>
      <p:pic>
        <p:nvPicPr>
          <p:cNvPr id="9" name="Content Placeholder 8"/>
          <p:cNvPicPr>
            <a:picLocks noGrp="1"/>
          </p:cNvPicPr>
          <p:nvPr>
            <p:ph idx="1"/>
          </p:nvPr>
        </p:nvPicPr>
        <p:blipFill>
          <a:blip r:embed="rId3"/>
          <a:stretch>
            <a:fillRect/>
          </a:stretch>
        </p:blipFill>
        <p:spPr>
          <a:xfrm>
            <a:off x="1454400" y="1580400"/>
            <a:ext cx="6033600" cy="2858400"/>
          </a:xfrm>
          <a:prstGeom prst="rect">
            <a:avLst/>
          </a:prstGeom>
        </p:spPr>
      </p:pic>
    </p:spTree>
    <p:extLst>
      <p:ext uri="{BB962C8B-B14F-4D97-AF65-F5344CB8AC3E}">
        <p14:creationId xmlns:p14="http://schemas.microsoft.com/office/powerpoint/2010/main" val="19022907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Carrot Rewards</a:t>
            </a:r>
            <a:endParaRPr lang="en-CA" dirty="0"/>
          </a:p>
        </p:txBody>
      </p:sp>
      <p:sp>
        <p:nvSpPr>
          <p:cNvPr id="3" name="Content Placeholder 2"/>
          <p:cNvSpPr>
            <a:spLocks noGrp="1"/>
          </p:cNvSpPr>
          <p:nvPr>
            <p:ph sz="half" idx="1"/>
          </p:nvPr>
        </p:nvSpPr>
        <p:spPr>
          <a:xfrm>
            <a:off x="660400" y="1543843"/>
            <a:ext cx="4038600" cy="4525963"/>
          </a:xfrm>
        </p:spPr>
        <p:txBody>
          <a:bodyPr/>
          <a:lstStyle/>
          <a:p>
            <a:r>
              <a:rPr lang="en-CA" dirty="0"/>
              <a:t>FCAC conducted a pilot to explore opportunities to enhance financial literacy using mobile technology applications.</a:t>
            </a:r>
          </a:p>
          <a:p>
            <a:endParaRPr lang="en-CA" dirty="0"/>
          </a:p>
          <a:p>
            <a:r>
              <a:rPr lang="en-CA" dirty="0"/>
              <a:t>The pilot focused on one area of sound financial management: budgeting</a:t>
            </a:r>
          </a:p>
          <a:p>
            <a:endParaRPr lang="en-CA" dirty="0"/>
          </a:p>
        </p:txBody>
      </p:sp>
      <p:pic>
        <p:nvPicPr>
          <p:cNvPr id="6" name="Content Placeholder 5"/>
          <p:cNvPicPr>
            <a:picLocks noGrp="1" noChangeAspect="1"/>
          </p:cNvPicPr>
          <p:nvPr>
            <p:ph sz="half" idx="2"/>
          </p:nvPr>
        </p:nvPicPr>
        <p:blipFill>
          <a:blip r:embed="rId3"/>
          <a:stretch>
            <a:fillRect/>
          </a:stretch>
        </p:blipFill>
        <p:spPr>
          <a:xfrm>
            <a:off x="5524500" y="922145"/>
            <a:ext cx="2923518" cy="5147661"/>
          </a:xfrm>
          <a:prstGeom prst="rect">
            <a:avLst/>
          </a:prstGeom>
        </p:spPr>
      </p:pic>
      <p:sp>
        <p:nvSpPr>
          <p:cNvPr id="5" name="Slide Number Placeholder 4"/>
          <p:cNvSpPr>
            <a:spLocks noGrp="1"/>
          </p:cNvSpPr>
          <p:nvPr>
            <p:ph type="sldNum" sz="quarter" idx="12"/>
          </p:nvPr>
        </p:nvSpPr>
        <p:spPr/>
        <p:txBody>
          <a:bodyPr/>
          <a:lstStyle/>
          <a:p>
            <a:fld id="{D65BB0C9-F2FE-1342-A963-C47AC6443F06}" type="slidenum">
              <a:rPr lang="en-US" smtClean="0"/>
              <a:pPr/>
              <a:t>77</a:t>
            </a:fld>
            <a:endParaRPr lang="en-US" dirty="0"/>
          </a:p>
        </p:txBody>
      </p:sp>
    </p:spTree>
    <p:extLst>
      <p:ext uri="{BB962C8B-B14F-4D97-AF65-F5344CB8AC3E}">
        <p14:creationId xmlns:p14="http://schemas.microsoft.com/office/powerpoint/2010/main" val="2149980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Carrotte</a:t>
            </a:r>
            <a:r>
              <a:rPr lang="en-CA" dirty="0" smtClean="0"/>
              <a:t> points </a:t>
            </a:r>
            <a:r>
              <a:rPr lang="en-CA" dirty="0" err="1" smtClean="0"/>
              <a:t>sant</a:t>
            </a:r>
            <a:r>
              <a:rPr lang="en-US" dirty="0"/>
              <a:t>é</a:t>
            </a:r>
            <a:endParaRPr lang="en-CA" dirty="0"/>
          </a:p>
        </p:txBody>
      </p:sp>
      <p:pic>
        <p:nvPicPr>
          <p:cNvPr id="6" name="Content Placeholder 5"/>
          <p:cNvPicPr>
            <a:picLocks noGrp="1"/>
          </p:cNvPicPr>
          <p:nvPr>
            <p:ph sz="half" idx="1"/>
          </p:nvPr>
        </p:nvPicPr>
        <p:blipFill>
          <a:blip r:embed="rId2"/>
          <a:stretch>
            <a:fillRect/>
          </a:stretch>
        </p:blipFill>
        <p:spPr>
          <a:xfrm>
            <a:off x="5526000" y="921600"/>
            <a:ext cx="2923200" cy="5148000"/>
          </a:xfrm>
          <a:prstGeom prst="rect">
            <a:avLst/>
          </a:prstGeom>
        </p:spPr>
      </p:pic>
      <p:sp>
        <p:nvSpPr>
          <p:cNvPr id="5" name="Slide Number Placeholder 4"/>
          <p:cNvSpPr>
            <a:spLocks noGrp="1"/>
          </p:cNvSpPr>
          <p:nvPr>
            <p:ph type="sldNum" sz="quarter" idx="12"/>
          </p:nvPr>
        </p:nvSpPr>
        <p:spPr/>
        <p:txBody>
          <a:bodyPr/>
          <a:lstStyle/>
          <a:p>
            <a:fld id="{D65BB0C9-F2FE-1342-A963-C47AC6443F06}" type="slidenum">
              <a:rPr lang="en-US" smtClean="0"/>
              <a:pPr/>
              <a:t>78</a:t>
            </a:fld>
            <a:endParaRPr lang="en-US" dirty="0"/>
          </a:p>
        </p:txBody>
      </p:sp>
      <p:sp>
        <p:nvSpPr>
          <p:cNvPr id="7" name="Rectangle 6"/>
          <p:cNvSpPr/>
          <p:nvPr/>
        </p:nvSpPr>
        <p:spPr>
          <a:xfrm>
            <a:off x="546100" y="1119657"/>
            <a:ext cx="4686300" cy="5004447"/>
          </a:xfrm>
          <a:prstGeom prst="rect">
            <a:avLst/>
          </a:prstGeom>
        </p:spPr>
        <p:txBody>
          <a:bodyPr wrap="square">
            <a:spAutoFit/>
          </a:bodyPr>
          <a:lstStyle/>
          <a:p>
            <a:pPr marL="257175" lvl="0" indent="-257175" defTabSz="342900">
              <a:spcBef>
                <a:spcPct val="20000"/>
              </a:spcBef>
              <a:buClr>
                <a:srgbClr val="294A97"/>
              </a:buClr>
              <a:buFont typeface="Arial"/>
              <a:buChar char="•"/>
              <a:defRPr/>
            </a:pPr>
            <a:r>
              <a:rPr lang="fr-CA" sz="2800" dirty="0">
                <a:solidFill>
                  <a:prstClr val="black"/>
                </a:solidFill>
              </a:rPr>
              <a:t>L’ACFC a mené un projet pilote pour  étudier les possibilités d’améliorer la </a:t>
            </a:r>
            <a:r>
              <a:rPr lang="fr-CA" sz="2800" dirty="0" err="1">
                <a:solidFill>
                  <a:prstClr val="black"/>
                </a:solidFill>
              </a:rPr>
              <a:t>littératie</a:t>
            </a:r>
            <a:r>
              <a:rPr lang="fr-CA" sz="2800" dirty="0">
                <a:solidFill>
                  <a:prstClr val="black"/>
                </a:solidFill>
              </a:rPr>
              <a:t> financière au moyen d’applications de technologie mobile.</a:t>
            </a:r>
          </a:p>
          <a:p>
            <a:pPr lvl="0" defTabSz="342900">
              <a:spcBef>
                <a:spcPct val="20000"/>
              </a:spcBef>
              <a:buClr>
                <a:srgbClr val="294A97"/>
              </a:buClr>
              <a:defRPr/>
            </a:pPr>
            <a:endParaRPr lang="fr-CA" sz="2800" dirty="0">
              <a:solidFill>
                <a:prstClr val="black"/>
              </a:solidFill>
            </a:endParaRPr>
          </a:p>
          <a:p>
            <a:pPr marL="257175" lvl="0" indent="-257175" defTabSz="342900">
              <a:spcBef>
                <a:spcPct val="20000"/>
              </a:spcBef>
              <a:buClr>
                <a:srgbClr val="294A97"/>
              </a:buClr>
              <a:buFont typeface="Arial"/>
              <a:buChar char="•"/>
              <a:defRPr/>
            </a:pPr>
            <a:r>
              <a:rPr lang="fr-CA" sz="2800" dirty="0">
                <a:solidFill>
                  <a:prstClr val="black"/>
                </a:solidFill>
              </a:rPr>
              <a:t>Le projet pilote a ciblé un aspect de la bonne gestion financière : </a:t>
            </a:r>
            <a:r>
              <a:rPr lang="fr-CA" sz="2800" b="1" dirty="0">
                <a:solidFill>
                  <a:prstClr val="black"/>
                </a:solidFill>
              </a:rPr>
              <a:t>l’établissement d’un budget</a:t>
            </a:r>
            <a:r>
              <a:rPr lang="fr-CA" sz="2800" dirty="0">
                <a:solidFill>
                  <a:prstClr val="black"/>
                </a:solidFill>
              </a:rPr>
              <a:t>.</a:t>
            </a:r>
          </a:p>
        </p:txBody>
      </p:sp>
    </p:spTree>
    <p:extLst>
      <p:ext uri="{BB962C8B-B14F-4D97-AF65-F5344CB8AC3E}">
        <p14:creationId xmlns:p14="http://schemas.microsoft.com/office/powerpoint/2010/main" val="37468272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1159" y="1555503"/>
            <a:ext cx="8177104" cy="4088552"/>
          </a:xfrm>
        </p:spPr>
      </p:pic>
      <p:sp>
        <p:nvSpPr>
          <p:cNvPr id="5" name="Slide Number Placeholder 4"/>
          <p:cNvSpPr>
            <a:spLocks noGrp="1"/>
          </p:cNvSpPr>
          <p:nvPr>
            <p:ph type="sldNum" sz="quarter" idx="12"/>
          </p:nvPr>
        </p:nvSpPr>
        <p:spPr/>
        <p:txBody>
          <a:bodyPr/>
          <a:lstStyle/>
          <a:p>
            <a:fld id="{D65BB0C9-F2FE-1342-A963-C47AC6443F06}" type="slidenum">
              <a:rPr lang="en-US" smtClean="0"/>
              <a:pPr/>
              <a:t>79</a:t>
            </a:fld>
            <a:endParaRPr lang="en-US" dirty="0"/>
          </a:p>
        </p:txBody>
      </p:sp>
    </p:spTree>
    <p:extLst>
      <p:ext uri="{BB962C8B-B14F-4D97-AF65-F5344CB8AC3E}">
        <p14:creationId xmlns:p14="http://schemas.microsoft.com/office/powerpoint/2010/main" val="247737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Outils et calculatrices en ligne</a:t>
            </a:r>
            <a:endParaRPr lang="fr-CA" dirty="0"/>
          </a:p>
        </p:txBody>
      </p:sp>
      <p:sp>
        <p:nvSpPr>
          <p:cNvPr id="3" name="Content Placeholder 2"/>
          <p:cNvSpPr>
            <a:spLocks noGrp="1"/>
          </p:cNvSpPr>
          <p:nvPr>
            <p:ph sz="half" idx="1"/>
          </p:nvPr>
        </p:nvSpPr>
        <p:spPr>
          <a:xfrm>
            <a:off x="457200" y="1752600"/>
            <a:ext cx="7547548" cy="4525963"/>
          </a:xfrm>
        </p:spPr>
        <p:txBody>
          <a:bodyPr/>
          <a:lstStyle/>
          <a:p>
            <a:pPr lvl="1"/>
            <a:r>
              <a:rPr lang="fr-CA" sz="2800" dirty="0" smtClean="0"/>
              <a:t>Calculatrice budgétaire</a:t>
            </a:r>
          </a:p>
          <a:p>
            <a:pPr lvl="1"/>
            <a:endParaRPr lang="fr-CA" sz="2800" dirty="0" smtClean="0"/>
          </a:p>
          <a:p>
            <a:pPr lvl="1"/>
            <a:r>
              <a:rPr lang="fr-CA" sz="2800" dirty="0" smtClean="0"/>
              <a:t>Calculatrice d’objectifs financiers</a:t>
            </a:r>
          </a:p>
          <a:p>
            <a:pPr lvl="1"/>
            <a:endParaRPr lang="fr-CA" sz="2800" dirty="0" smtClean="0"/>
          </a:p>
          <a:p>
            <a:pPr lvl="1"/>
            <a:r>
              <a:rPr lang="fr-CA" sz="2800" dirty="0" smtClean="0"/>
              <a:t>Outils de comparaison</a:t>
            </a:r>
          </a:p>
          <a:p>
            <a:pPr lvl="2"/>
            <a:r>
              <a:rPr lang="fr-CA" dirty="0" smtClean="0"/>
              <a:t>Outil de comparaison des comptes</a:t>
            </a:r>
          </a:p>
          <a:p>
            <a:pPr lvl="2"/>
            <a:r>
              <a:rPr lang="fr-CA" dirty="0" smtClean="0"/>
              <a:t>Outil de comparaison des cartes de crédit</a:t>
            </a:r>
          </a:p>
          <a:p>
            <a:pPr lvl="2"/>
            <a:endParaRPr lang="fr-CA" dirty="0" smtClean="0"/>
          </a:p>
          <a:p>
            <a:pPr lvl="1"/>
            <a:r>
              <a:rPr lang="fr-CA" sz="2800" dirty="0" smtClean="0"/>
              <a:t>Calculatrice de paiements de carte de crédit</a:t>
            </a:r>
          </a:p>
        </p:txBody>
      </p:sp>
      <p:sp>
        <p:nvSpPr>
          <p:cNvPr id="5" name="Slide Number Placeholder 4"/>
          <p:cNvSpPr>
            <a:spLocks noGrp="1"/>
          </p:cNvSpPr>
          <p:nvPr>
            <p:ph type="sldNum" sz="quarter" idx="12"/>
          </p:nvPr>
        </p:nvSpPr>
        <p:spPr/>
        <p:txBody>
          <a:bodyPr/>
          <a:lstStyle/>
          <a:p>
            <a:fld id="{D65BB0C9-F2FE-1342-A963-C47AC6443F06}" type="slidenum">
              <a:rPr lang="fr-CA" smtClean="0"/>
              <a:pPr/>
              <a:t>8</a:t>
            </a:fld>
            <a:endParaRPr lang="fr-CA" dirty="0"/>
          </a:p>
        </p:txBody>
      </p:sp>
    </p:spTree>
    <p:extLst>
      <p:ext uri="{BB962C8B-B14F-4D97-AF65-F5344CB8AC3E}">
        <p14:creationId xmlns:p14="http://schemas.microsoft.com/office/powerpoint/2010/main" val="336279732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65BB0C9-F2FE-1342-A963-C47AC6443F06}" type="slidenum">
              <a:rPr lang="en-US" smtClean="0"/>
              <a:pPr/>
              <a:t>80</a:t>
            </a:fld>
            <a:endParaRPr lang="en-US" dirty="0"/>
          </a:p>
        </p:txBody>
      </p:sp>
      <p:pic>
        <p:nvPicPr>
          <p:cNvPr id="6" name="Picture 5"/>
          <p:cNvPicPr>
            <a:picLocks/>
          </p:cNvPicPr>
          <p:nvPr/>
        </p:nvPicPr>
        <p:blipFill>
          <a:blip r:embed="rId2">
            <a:extLst>
              <a:ext uri="{28A0092B-C50C-407E-A947-70E740481C1C}">
                <a14:useLocalDpi xmlns:a14="http://schemas.microsoft.com/office/drawing/2010/main" val="0"/>
              </a:ext>
            </a:extLst>
          </a:blip>
          <a:stretch>
            <a:fillRect/>
          </a:stretch>
        </p:blipFill>
        <p:spPr>
          <a:xfrm>
            <a:off x="489600" y="1555200"/>
            <a:ext cx="8175600" cy="4089600"/>
          </a:xfrm>
          <a:prstGeom prst="rect">
            <a:avLst/>
          </a:prstGeom>
        </p:spPr>
      </p:pic>
    </p:spTree>
    <p:extLst>
      <p:ext uri="{BB962C8B-B14F-4D97-AF65-F5344CB8AC3E}">
        <p14:creationId xmlns:p14="http://schemas.microsoft.com/office/powerpoint/2010/main" val="211966293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3530" y="1001038"/>
            <a:ext cx="7832361" cy="4525963"/>
          </a:xfrm>
        </p:spPr>
        <p:txBody>
          <a:bodyPr/>
          <a:lstStyle/>
          <a:p>
            <a:pPr marL="0" indent="0" algn="ctr">
              <a:buNone/>
            </a:pPr>
            <a:r>
              <a:rPr lang="en-US" b="1" dirty="0" smtClean="0"/>
              <a:t>Darren Brothers</a:t>
            </a:r>
          </a:p>
          <a:p>
            <a:pPr marL="0" indent="0" algn="ctr">
              <a:buNone/>
            </a:pPr>
            <a:r>
              <a:rPr lang="en-US" sz="2400" dirty="0" smtClean="0"/>
              <a:t>Consumer Education Officer</a:t>
            </a:r>
          </a:p>
          <a:p>
            <a:pPr marL="0" indent="0" algn="ctr">
              <a:buNone/>
            </a:pPr>
            <a:r>
              <a:rPr lang="en-US" sz="2400" dirty="0" smtClean="0">
                <a:hlinkClick r:id="rId2"/>
              </a:rPr>
              <a:t>darren.brothers@fcac.gc.ca</a:t>
            </a:r>
            <a:endParaRPr lang="en-US" sz="2400" dirty="0" smtClean="0"/>
          </a:p>
          <a:p>
            <a:pPr marL="0" indent="0" algn="ctr">
              <a:buNone/>
            </a:pPr>
            <a:r>
              <a:rPr lang="en-US" sz="2400" dirty="0" smtClean="0"/>
              <a:t>613-960-4676</a:t>
            </a:r>
          </a:p>
          <a:p>
            <a:pPr marL="0" indent="0" algn="ctr">
              <a:buNone/>
            </a:pPr>
            <a:endParaRPr lang="en-US" sz="2400" dirty="0"/>
          </a:p>
          <a:p>
            <a:pPr marL="0" indent="0" algn="ctr">
              <a:buNone/>
            </a:pPr>
            <a:r>
              <a:rPr lang="en-US" b="1" dirty="0" smtClean="0"/>
              <a:t>Julie Hauser</a:t>
            </a:r>
            <a:endParaRPr lang="en-US" b="1" dirty="0"/>
          </a:p>
          <a:p>
            <a:pPr marL="0" indent="0" algn="ctr">
              <a:buNone/>
            </a:pPr>
            <a:r>
              <a:rPr lang="en-US" sz="2400" dirty="0" smtClean="0"/>
              <a:t>Partnership and Stakeholder Engagement Officer</a:t>
            </a:r>
            <a:endParaRPr lang="en-US" sz="2400" dirty="0"/>
          </a:p>
          <a:p>
            <a:pPr marL="0" indent="0" algn="ctr">
              <a:buNone/>
            </a:pPr>
            <a:r>
              <a:rPr lang="en-US" sz="2400" dirty="0" smtClean="0">
                <a:hlinkClick r:id="rId3"/>
              </a:rPr>
              <a:t>julie.hauser@fcac.gc.ca</a:t>
            </a:r>
            <a:endParaRPr lang="en-US" sz="2400" dirty="0"/>
          </a:p>
          <a:p>
            <a:pPr marL="0" indent="0" algn="ctr">
              <a:buNone/>
            </a:pPr>
            <a:r>
              <a:rPr lang="en-US" sz="2400" dirty="0" smtClean="0"/>
              <a:t>613-954-1926</a:t>
            </a:r>
            <a:endParaRPr lang="en-US" sz="2400" dirty="0"/>
          </a:p>
          <a:p>
            <a:pPr marL="0" indent="0" algn="ctr">
              <a:buNone/>
            </a:pPr>
            <a:endParaRPr lang="en-US" sz="24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81</a:t>
            </a:fld>
            <a:endParaRPr lang="en-US" dirty="0"/>
          </a:p>
        </p:txBody>
      </p:sp>
    </p:spTree>
    <p:extLst>
      <p:ext uri="{BB962C8B-B14F-4D97-AF65-F5344CB8AC3E}">
        <p14:creationId xmlns:p14="http://schemas.microsoft.com/office/powerpoint/2010/main" val="30353526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62400" y="1000800"/>
            <a:ext cx="7832361" cy="4525963"/>
          </a:xfrm>
        </p:spPr>
        <p:txBody>
          <a:bodyPr/>
          <a:lstStyle/>
          <a:p>
            <a:pPr marL="0" indent="0" algn="ctr">
              <a:buNone/>
            </a:pPr>
            <a:r>
              <a:rPr lang="en-US" b="1" dirty="0" smtClean="0"/>
              <a:t>Darren Brothers</a:t>
            </a:r>
          </a:p>
          <a:p>
            <a:pPr marL="0" indent="0" algn="ctr">
              <a:buNone/>
            </a:pPr>
            <a:r>
              <a:rPr lang="en-US" sz="2400" dirty="0" smtClean="0"/>
              <a:t>Agent, </a:t>
            </a:r>
            <a:r>
              <a:rPr lang="en-US" sz="2400" dirty="0" err="1" smtClean="0"/>
              <a:t>Éducation</a:t>
            </a:r>
            <a:r>
              <a:rPr lang="en-US" sz="2400" dirty="0" smtClean="0"/>
              <a:t> des </a:t>
            </a:r>
            <a:r>
              <a:rPr lang="en-US" sz="2400" dirty="0" err="1" smtClean="0"/>
              <a:t>consommateurs</a:t>
            </a:r>
            <a:endParaRPr lang="en-US" sz="2400" dirty="0" smtClean="0"/>
          </a:p>
          <a:p>
            <a:pPr marL="0" indent="0" algn="ctr">
              <a:buNone/>
            </a:pPr>
            <a:r>
              <a:rPr lang="en-US" sz="2400" dirty="0" smtClean="0">
                <a:hlinkClick r:id="rId2"/>
              </a:rPr>
              <a:t>darren.brothers@acfc.gc.ca</a:t>
            </a:r>
            <a:endParaRPr lang="en-US" sz="2400" dirty="0" smtClean="0"/>
          </a:p>
          <a:p>
            <a:pPr marL="0" indent="0" algn="ctr">
              <a:buNone/>
            </a:pPr>
            <a:r>
              <a:rPr lang="en-US" sz="2400" dirty="0" smtClean="0"/>
              <a:t>613-960-4676</a:t>
            </a:r>
          </a:p>
          <a:p>
            <a:pPr marL="0" indent="0" algn="ctr">
              <a:buNone/>
            </a:pPr>
            <a:endParaRPr lang="en-US" sz="2400" dirty="0"/>
          </a:p>
          <a:p>
            <a:pPr marL="0" indent="0" algn="ctr">
              <a:buNone/>
            </a:pPr>
            <a:r>
              <a:rPr lang="en-US" b="1" dirty="0" smtClean="0"/>
              <a:t>Julie Hauser</a:t>
            </a:r>
            <a:endParaRPr lang="en-US" b="1" dirty="0"/>
          </a:p>
          <a:p>
            <a:pPr marL="0" indent="0" algn="ctr">
              <a:buNone/>
            </a:pPr>
            <a:r>
              <a:rPr lang="en-US" sz="2400" dirty="0"/>
              <a:t>Agent, </a:t>
            </a:r>
            <a:r>
              <a:rPr lang="en-US" sz="2400" dirty="0" err="1" smtClean="0"/>
              <a:t>Partenariat</a:t>
            </a:r>
            <a:r>
              <a:rPr lang="en-US" sz="2400" dirty="0" smtClean="0"/>
              <a:t> et engagement des </a:t>
            </a:r>
            <a:r>
              <a:rPr lang="en-US" sz="2400" dirty="0" err="1" smtClean="0"/>
              <a:t>intervenants</a:t>
            </a:r>
            <a:endParaRPr lang="en-US" sz="2400" dirty="0"/>
          </a:p>
          <a:p>
            <a:pPr marL="0" indent="0" algn="ctr">
              <a:buNone/>
            </a:pPr>
            <a:r>
              <a:rPr lang="en-US" sz="2400" dirty="0" smtClean="0">
                <a:hlinkClick r:id="rId2"/>
              </a:rPr>
              <a:t>julie.hauser@acfc.gc.ca</a:t>
            </a:r>
            <a:endParaRPr lang="en-US" sz="2400" dirty="0"/>
          </a:p>
          <a:p>
            <a:pPr marL="0" indent="0" algn="ctr">
              <a:buNone/>
            </a:pPr>
            <a:r>
              <a:rPr lang="en-US" sz="2400" dirty="0" smtClean="0"/>
              <a:t>613-954-1926</a:t>
            </a:r>
            <a:endParaRPr lang="en-US" sz="2400" dirty="0"/>
          </a:p>
          <a:p>
            <a:pPr marL="0" indent="0" algn="ctr">
              <a:buNone/>
            </a:pPr>
            <a:endParaRPr lang="en-US" sz="2400"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82</a:t>
            </a:fld>
            <a:endParaRPr lang="en-US" dirty="0"/>
          </a:p>
        </p:txBody>
      </p:sp>
    </p:spTree>
    <p:extLst>
      <p:ext uri="{BB962C8B-B14F-4D97-AF65-F5344CB8AC3E}">
        <p14:creationId xmlns:p14="http://schemas.microsoft.com/office/powerpoint/2010/main" val="262638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Calculator</a:t>
            </a:r>
            <a:endParaRPr lang="en-US" dirty="0"/>
          </a:p>
        </p:txBody>
      </p:sp>
      <p:sp>
        <p:nvSpPr>
          <p:cNvPr id="5" name="Slide Number Placeholder 4"/>
          <p:cNvSpPr>
            <a:spLocks noGrp="1"/>
          </p:cNvSpPr>
          <p:nvPr>
            <p:ph type="sldNum" sz="quarter" idx="12"/>
          </p:nvPr>
        </p:nvSpPr>
        <p:spPr/>
        <p:txBody>
          <a:bodyPr/>
          <a:lstStyle/>
          <a:p>
            <a:fld id="{D65BB0C9-F2FE-1342-A963-C47AC6443F06}" type="slidenum">
              <a:rPr lang="en-US" smtClean="0"/>
              <a:pPr/>
              <a:t>9</a:t>
            </a:fld>
            <a:endParaRPr lang="en-US" dirty="0"/>
          </a:p>
        </p:txBody>
      </p:sp>
      <p:pic>
        <p:nvPicPr>
          <p:cNvPr id="4" name="Picture 3"/>
          <p:cNvPicPr>
            <a:picLocks noChangeAspect="1"/>
          </p:cNvPicPr>
          <p:nvPr/>
        </p:nvPicPr>
        <p:blipFill>
          <a:blip r:embed="rId3"/>
          <a:stretch>
            <a:fillRect/>
          </a:stretch>
        </p:blipFill>
        <p:spPr>
          <a:xfrm>
            <a:off x="1207861" y="1079500"/>
            <a:ext cx="6743700" cy="5276850"/>
          </a:xfrm>
          <a:prstGeom prst="rect">
            <a:avLst/>
          </a:prstGeom>
        </p:spPr>
      </p:pic>
    </p:spTree>
    <p:extLst>
      <p:ext uri="{BB962C8B-B14F-4D97-AF65-F5344CB8AC3E}">
        <p14:creationId xmlns:p14="http://schemas.microsoft.com/office/powerpoint/2010/main" val="1686056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FCAC main">
  <a:themeElements>
    <a:clrScheme name="FCAC-ACFC 1">
      <a:dk1>
        <a:sysClr val="windowText" lastClr="000000"/>
      </a:dk1>
      <a:lt1>
        <a:sysClr val="window" lastClr="FFFFFF"/>
      </a:lt1>
      <a:dk2>
        <a:srgbClr val="294A97"/>
      </a:dk2>
      <a:lt2>
        <a:srgbClr val="EEECE1"/>
      </a:lt2>
      <a:accent1>
        <a:srgbClr val="2464AF"/>
      </a:accent1>
      <a:accent2>
        <a:srgbClr val="52A732"/>
      </a:accent2>
      <a:accent3>
        <a:srgbClr val="7D7D7D"/>
      </a:accent3>
      <a:accent4>
        <a:srgbClr val="3366CC"/>
      </a:accent4>
      <a:accent5>
        <a:srgbClr val="99CC99"/>
      </a:accent5>
      <a:accent6>
        <a:srgbClr val="CCCCC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CAC_PowerPoint_(4-3)-EN.pptx" id="{1140DB6C-914D-449F-A30C-A216D0F2B49B}" vid="{D56BD59F-DFEE-4C73-85B8-C6DD04614C00}"/>
    </a:ext>
  </a:extLst>
</a:theme>
</file>

<file path=ppt/theme/theme2.xml><?xml version="1.0" encoding="utf-8"?>
<a:theme xmlns:a="http://schemas.openxmlformats.org/drawingml/2006/main" name="No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FCAC_PowerPoint_(4-3)-EN.pptx" id="{1140DB6C-914D-449F-A30C-A216D0F2B49B}" vid="{A2C69483-B765-484B-A9B8-C96BEE81D37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73f4efb-fb22-4163-8a29-49c9530f51ee"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C8C1F5692FAE44429D480EDACF9205ED" ma:contentTypeVersion="0" ma:contentTypeDescription="Create a new document." ma:contentTypeScope="" ma:versionID="5c06c2606d48f7c9141bb2155f2bb9f4">
  <xsd:schema xmlns:xsd="http://www.w3.org/2001/XMLSchema" xmlns:xs="http://www.w3.org/2001/XMLSchema" xmlns:p="http://schemas.microsoft.com/office/2006/metadata/properties" xmlns:ns2="bdb6ee9f-6f59-40c4-ba69-4873bae6865c" targetNamespace="http://schemas.microsoft.com/office/2006/metadata/properties" ma:root="true" ma:fieldsID="5a4218fdec16340881807f210e2ee36d" ns2:_="">
    <xsd:import namespace="bdb6ee9f-6f59-40c4-ba69-4873bae6865c"/>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b6ee9f-6f59-40c4-ba69-4873bae6865c"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A0DA7BCF-184F-4027-894A-8919578684B4}">
  <ds:schemaRefs>
    <ds:schemaRef ds:uri="http://schemas.microsoft.com/sharepoint/v3/contenttype/forms"/>
  </ds:schemaRefs>
</ds:datastoreItem>
</file>

<file path=customXml/itemProps2.xml><?xml version="1.0" encoding="utf-8"?>
<ds:datastoreItem xmlns:ds="http://schemas.openxmlformats.org/officeDocument/2006/customXml" ds:itemID="{EA8C95D6-42E9-4EA9-B22E-C36E9AB61D20}">
  <ds:schemaRefs>
    <ds:schemaRef ds:uri="Microsoft.SharePoint.Taxonomy.ContentTypeSync"/>
  </ds:schemaRefs>
</ds:datastoreItem>
</file>

<file path=customXml/itemProps3.xml><?xml version="1.0" encoding="utf-8"?>
<ds:datastoreItem xmlns:ds="http://schemas.openxmlformats.org/officeDocument/2006/customXml" ds:itemID="{65995C57-C9E2-4979-85C7-CBB20BB87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b6ee9f-6f59-40c4-ba69-4873bae686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4EB8D81-4F9D-45B2-BA46-61EEFCD42E63}">
  <ds:schemaRefs>
    <ds:schemaRef ds:uri="http://www.w3.org/XML/1998/namespace"/>
    <ds:schemaRef ds:uri="http://purl.org/dc/elements/1.1/"/>
    <ds:schemaRef ds:uri="http://schemas.openxmlformats.org/package/2006/metadata/core-properties"/>
    <ds:schemaRef ds:uri="bdb6ee9f-6f59-40c4-ba69-4873bae6865c"/>
    <ds:schemaRef ds:uri="http://purl.org/dc/dcmitype/"/>
    <ds:schemaRef ds:uri="http://purl.org/dc/terms/"/>
    <ds:schemaRef ds:uri="http://schemas.microsoft.com/office/2006/metadata/properties"/>
    <ds:schemaRef ds:uri="http://schemas.microsoft.com/office/2006/documentManagement/types"/>
    <ds:schemaRef ds:uri="http://schemas.microsoft.com/office/infopath/2007/PartnerControls"/>
  </ds:schemaRefs>
</ds:datastoreItem>
</file>

<file path=customXml/itemProps5.xml><?xml version="1.0" encoding="utf-8"?>
<ds:datastoreItem xmlns:ds="http://schemas.openxmlformats.org/officeDocument/2006/customXml" ds:itemID="{19847E6D-2381-453E-A139-932904C389AA}">
  <ds:schemaRefs>
    <ds:schemaRef ds:uri="http://schemas.microsoft.com/sharepoint/events"/>
  </ds:schemaRefs>
</ds:datastoreItem>
</file>

<file path=customXml/itemProps6.xml><?xml version="1.0" encoding="utf-8"?>
<ds:datastoreItem xmlns:ds="http://schemas.openxmlformats.org/officeDocument/2006/customXml" ds:itemID="{F6C540D1-0500-4AEF-B679-8140D0BF377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FCAC PowerPoint Presentation (2)</Template>
  <TotalTime>1859</TotalTime>
  <Words>1586</Words>
  <Application>Microsoft Office PowerPoint</Application>
  <PresentationFormat>Affichage à l'écran (4:3)</PresentationFormat>
  <Paragraphs>365</Paragraphs>
  <Slides>82</Slides>
  <Notes>28</Notes>
  <HiddenSlides>0</HiddenSlides>
  <MMClips>0</MMClips>
  <ScaleCrop>false</ScaleCrop>
  <HeadingPairs>
    <vt:vector size="4" baseType="variant">
      <vt:variant>
        <vt:lpstr>Thème</vt:lpstr>
      </vt:variant>
      <vt:variant>
        <vt:i4>2</vt:i4>
      </vt:variant>
      <vt:variant>
        <vt:lpstr>Titres des diapositives</vt:lpstr>
      </vt:variant>
      <vt:variant>
        <vt:i4>82</vt:i4>
      </vt:variant>
    </vt:vector>
  </HeadingPairs>
  <TitlesOfParts>
    <vt:vector size="84" baseType="lpstr">
      <vt:lpstr>FCAC main</vt:lpstr>
      <vt:lpstr>No image</vt:lpstr>
      <vt:lpstr>FINANCIAL Resources and tools for students</vt:lpstr>
      <vt:lpstr>RESSOURCES ET OUTILS FINANCIERS POUR LES ÉTUDIANTS</vt:lpstr>
      <vt:lpstr>FCAC – Who we are</vt:lpstr>
      <vt:lpstr>L’ACFC – Qui sommes-nous?</vt:lpstr>
      <vt:lpstr>Educational tools and resources</vt:lpstr>
      <vt:lpstr>Ressources et outils éducatifs</vt:lpstr>
      <vt:lpstr>Online tools and calculators</vt:lpstr>
      <vt:lpstr>Outils et calculatrices en ligne</vt:lpstr>
      <vt:lpstr>Budget Calculator</vt:lpstr>
      <vt:lpstr>Calculatrice budgétaire</vt:lpstr>
      <vt:lpstr>Budget Calculator</vt:lpstr>
      <vt:lpstr>Calculatrice budgétaire</vt:lpstr>
      <vt:lpstr>Budget Calculator</vt:lpstr>
      <vt:lpstr>Calculatrice budgétaire</vt:lpstr>
      <vt:lpstr>Budget Calculator (Excel)</vt:lpstr>
      <vt:lpstr>Calculatrice budgétaire (Excel)</vt:lpstr>
      <vt:lpstr>Student Budget Worksheet (online)</vt:lpstr>
      <vt:lpstr>Grille pour un budget étudiant (en ligne)</vt:lpstr>
      <vt:lpstr>Student Budget Worksheet (Excel)</vt:lpstr>
      <vt:lpstr>Grille pour un budget étudiant (Excel)</vt:lpstr>
      <vt:lpstr>Financial Goal Calculator</vt:lpstr>
      <vt:lpstr>Calculatrice d’objectifs financiers</vt:lpstr>
      <vt:lpstr>Financial Goal Calculator</vt:lpstr>
      <vt:lpstr>Calculatrice d’objectifs financiers</vt:lpstr>
      <vt:lpstr>Financial Goal Calculator</vt:lpstr>
      <vt:lpstr>Calculatrice d’objectifs financiers</vt:lpstr>
      <vt:lpstr>Financial Goal Calculator</vt:lpstr>
      <vt:lpstr>Calculatrice d’objectifs financiers</vt:lpstr>
      <vt:lpstr>Account Comparison Tool</vt:lpstr>
      <vt:lpstr>Outil de comparaison de comptes</vt:lpstr>
      <vt:lpstr>Account Comparison Tool</vt:lpstr>
      <vt:lpstr>Outil de comparaison de comptes</vt:lpstr>
      <vt:lpstr>Account Comparison Tool</vt:lpstr>
      <vt:lpstr>Outil de comparaison de comptes</vt:lpstr>
      <vt:lpstr>Credit Card Comparison Tool</vt:lpstr>
      <vt:lpstr>Outil de comparaison de cartes de crédit</vt:lpstr>
      <vt:lpstr>Credit Card Comparison Tool</vt:lpstr>
      <vt:lpstr>Outil de comparaison de cartes de crédit</vt:lpstr>
      <vt:lpstr>Credit Card Payment Calculator</vt:lpstr>
      <vt:lpstr>Calculatrice de paiements de carte de crédit</vt:lpstr>
      <vt:lpstr>Credit Card Payment Calculator</vt:lpstr>
      <vt:lpstr>Calculatrice de paiements de carte de crédit</vt:lpstr>
      <vt:lpstr>Online educational content</vt:lpstr>
      <vt:lpstr>Contenu éducatif en ligne</vt:lpstr>
      <vt:lpstr>Managing your money</vt:lpstr>
      <vt:lpstr>Gérer votre argent</vt:lpstr>
      <vt:lpstr>Renting your first apartment</vt:lpstr>
      <vt:lpstr>Louer votre premier appartement</vt:lpstr>
      <vt:lpstr>Debt and borrowing</vt:lpstr>
      <vt:lpstr>Dettes et emprunts</vt:lpstr>
      <vt:lpstr>Education funding</vt:lpstr>
      <vt:lpstr>Financement des études</vt:lpstr>
      <vt:lpstr>Canadian Financial Literacy Database</vt:lpstr>
      <vt:lpstr>Base de données canadienne sur la littératie financière</vt:lpstr>
      <vt:lpstr>Canadian Financial Literacy Database</vt:lpstr>
      <vt:lpstr>Base de données canadienne sur la littératie financière</vt:lpstr>
      <vt:lpstr>Canadian Financial Literacy Database</vt:lpstr>
      <vt:lpstr>Base de données canadienne sur la littératie financière</vt:lpstr>
      <vt:lpstr>Interactive workshops and educational programs</vt:lpstr>
      <vt:lpstr>Ateliers interactifs et programmes éducatifs</vt:lpstr>
      <vt:lpstr>Credit reports and scores workshop</vt:lpstr>
      <vt:lpstr>Atelier sur les dossiers et les cotes de crédit</vt:lpstr>
      <vt:lpstr>Understanding your credit report workshop</vt:lpstr>
      <vt:lpstr>Atelier pour comprendre votre dossier de crédit</vt:lpstr>
      <vt:lpstr>Financial Basics</vt:lpstr>
      <vt:lpstr>Finances personnelles – notions de base</vt:lpstr>
      <vt:lpstr>Financial Basics</vt:lpstr>
      <vt:lpstr>Finances personnelles</vt:lpstr>
      <vt:lpstr>Your Financial Toolkit</vt:lpstr>
      <vt:lpstr>Votre boîte à outils financiers</vt:lpstr>
      <vt:lpstr>Your Financial Toolkit</vt:lpstr>
      <vt:lpstr>Vos outils financiers</vt:lpstr>
      <vt:lpstr>Your Financial Toolkit</vt:lpstr>
      <vt:lpstr>Vos outils financiers</vt:lpstr>
      <vt:lpstr>Money Fit Challenge</vt:lpstr>
      <vt:lpstr>Défi ma santé financière</vt:lpstr>
      <vt:lpstr>Carrot Rewards</vt:lpstr>
      <vt:lpstr>Carrotte points santé</vt:lpstr>
      <vt:lpstr>Présentation PowerPoint</vt:lpstr>
      <vt:lpstr>Présentation PowerPoint</vt:lpstr>
      <vt:lpstr>Présentation PowerPoint</vt:lpstr>
      <vt:lpstr>Présentation PowerPoint</vt:lpstr>
    </vt:vector>
  </TitlesOfParts>
  <Company>FCAC-ACFC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Resources and tools for students and teachers</dc:title>
  <dc:creator>Darren Brothers</dc:creator>
  <cp:lastModifiedBy>Utilisateur Windows</cp:lastModifiedBy>
  <cp:revision>113</cp:revision>
  <dcterms:created xsi:type="dcterms:W3CDTF">2016-11-22T12:23:11Z</dcterms:created>
  <dcterms:modified xsi:type="dcterms:W3CDTF">2018-06-18T14:04:15Z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0x010100C8C1F5692FAE44429D480EDACF9205ED</vt:lpwstr>
  </property>
</Properties>
</file>